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5"/>
  </p:notesMasterIdLst>
  <p:handoutMasterIdLst>
    <p:handoutMasterId r:id="rId46"/>
  </p:handoutMasterIdLst>
  <p:sldIdLst>
    <p:sldId id="257" r:id="rId5"/>
    <p:sldId id="258" r:id="rId6"/>
    <p:sldId id="259" r:id="rId7"/>
    <p:sldId id="260" r:id="rId8"/>
    <p:sldId id="264" r:id="rId9"/>
    <p:sldId id="265" r:id="rId10"/>
    <p:sldId id="269" r:id="rId11"/>
    <p:sldId id="267" r:id="rId12"/>
    <p:sldId id="270" r:id="rId13"/>
    <p:sldId id="271" r:id="rId14"/>
    <p:sldId id="272" r:id="rId15"/>
    <p:sldId id="273" r:id="rId16"/>
    <p:sldId id="274" r:id="rId17"/>
    <p:sldId id="279" r:id="rId18"/>
    <p:sldId id="280" r:id="rId19"/>
    <p:sldId id="281" r:id="rId20"/>
    <p:sldId id="295" r:id="rId21"/>
    <p:sldId id="296" r:id="rId22"/>
    <p:sldId id="297" r:id="rId23"/>
    <p:sldId id="261" r:id="rId24"/>
    <p:sldId id="275" r:id="rId25"/>
    <p:sldId id="276" r:id="rId26"/>
    <p:sldId id="277" r:id="rId27"/>
    <p:sldId id="285" r:id="rId28"/>
    <p:sldId id="278" r:id="rId29"/>
    <p:sldId id="282" r:id="rId30"/>
    <p:sldId id="283" r:id="rId31"/>
    <p:sldId id="284" r:id="rId32"/>
    <p:sldId id="262" r:id="rId33"/>
    <p:sldId id="292" r:id="rId34"/>
    <p:sldId id="293" r:id="rId35"/>
    <p:sldId id="294" r:id="rId36"/>
    <p:sldId id="263" r:id="rId37"/>
    <p:sldId id="286" r:id="rId38"/>
    <p:sldId id="287" r:id="rId39"/>
    <p:sldId id="288" r:id="rId40"/>
    <p:sldId id="289" r:id="rId41"/>
    <p:sldId id="290" r:id="rId42"/>
    <p:sldId id="268" r:id="rId43"/>
    <p:sldId id="291" r:id="rId4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MAR TIRTHKUMAR" initials="PT" lastIdx="1" clrIdx="0">
    <p:extLst>
      <p:ext uri="{19B8F6BF-5375-455C-9EA6-DF929625EA0E}">
        <p15:presenceInfo xmlns:p15="http://schemas.microsoft.com/office/powerpoint/2012/main" userId="bd2f09e296e19d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7" autoAdjust="0"/>
    <p:restoredTop sz="94660"/>
  </p:normalViewPr>
  <p:slideViewPr>
    <p:cSldViewPr>
      <p:cViewPr varScale="1">
        <p:scale>
          <a:sx n="48" d="100"/>
          <a:sy n="48" d="100"/>
        </p:scale>
        <p:origin x="66" y="96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4/25/2024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4/25/2024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4/25/2024</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4/25/2024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4/25/2024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4/25/2024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4/25/2024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4/25/2024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4/25/2024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4/25/2024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4/25/2024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4/25/2024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4/25/2024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4/25/2024</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theengineeringprojects.com/wp-content/uploads/2021/08/Top-WiFi-Embedded-Modules-for-IoT-Projects.png" TargetMode="External"/><Relationship Id="rId3" Type="http://schemas.openxmlformats.org/officeDocument/2006/relationships/hyperlink" Target="https://th.bing.com/th/id/OIP._9yItdk_Y5U4-xAnduU_-QAAAA?rs=1&amp;pid=ImgDetMain" TargetMode="External"/><Relationship Id="rId7" Type="http://schemas.openxmlformats.org/officeDocument/2006/relationships/hyperlink" Target="https://components101.com/sites/default/files/components/HC-05-Bluetooth-Module.jpg" TargetMode="External"/><Relationship Id="rId2" Type="http://schemas.openxmlformats.org/officeDocument/2006/relationships/hyperlink" Target="https://th.bing.com/th/id/OIP.anIj76jQybMOQs28GvzwkAHaDo?rs=1&amp;pid=ImgDetMain" TargetMode="External"/><Relationship Id="rId1" Type="http://schemas.openxmlformats.org/officeDocument/2006/relationships/slideLayout" Target="../slideLayouts/slideLayout2.xml"/><Relationship Id="rId6" Type="http://schemas.openxmlformats.org/officeDocument/2006/relationships/hyperlink" Target="https://i.ytimg.com/vi/FzgqbPkJgNA/hqdefault.jpg" TargetMode="External"/><Relationship Id="rId5" Type="http://schemas.openxmlformats.org/officeDocument/2006/relationships/hyperlink" Target="https://blog.asksensors.com/wp-content/uploads/2020/04/gps.jpg" TargetMode="External"/><Relationship Id="rId4" Type="http://schemas.openxmlformats.org/officeDocument/2006/relationships/hyperlink" Target="https://www.researchgate.net/profile/Tolotra-Samuel-Randriakotonjanahary/publication/338954801/figure/fig8/AS:853470546493447@1580494643280/9-STM32-pinout-diagram.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5176" y="584200"/>
            <a:ext cx="8735325" cy="828575"/>
          </a:xfrm>
        </p:spPr>
        <p:txBody>
          <a:bodyPr>
            <a:normAutofit fontScale="90000"/>
          </a:bodyPr>
          <a:lstStyle/>
          <a:p>
            <a:r>
              <a:rPr lang="en-US" dirty="0">
                <a:solidFill>
                  <a:srgbClr val="FF0000"/>
                </a:solidFill>
              </a:rPr>
              <a:t>Internship</a:t>
            </a:r>
          </a:p>
        </p:txBody>
      </p:sp>
      <p:sp>
        <p:nvSpPr>
          <p:cNvPr id="5" name="Subtitle 4"/>
          <p:cNvSpPr>
            <a:spLocks noGrp="1"/>
          </p:cNvSpPr>
          <p:nvPr>
            <p:ph type="subTitle" idx="1"/>
          </p:nvPr>
        </p:nvSpPr>
        <p:spPr>
          <a:xfrm>
            <a:off x="1592767" y="1915120"/>
            <a:ext cx="8735325" cy="2448272"/>
          </a:xfrm>
        </p:spPr>
        <p:txBody>
          <a:bodyPr>
            <a:normAutofit/>
          </a:bodyPr>
          <a:lstStyle/>
          <a:p>
            <a:r>
              <a:rPr lang="en-US" sz="2000" dirty="0">
                <a:solidFill>
                  <a:schemeClr val="tx1"/>
                </a:solidFill>
              </a:rPr>
              <a:t>DOMAIN : IOT/embedded</a:t>
            </a:r>
          </a:p>
          <a:p>
            <a:endParaRPr lang="en-US" sz="2000" dirty="0">
              <a:solidFill>
                <a:schemeClr val="tx1"/>
              </a:solidFill>
            </a:endParaRPr>
          </a:p>
          <a:p>
            <a:r>
              <a:rPr lang="en-US" sz="2000" dirty="0">
                <a:solidFill>
                  <a:schemeClr val="tx1"/>
                </a:solidFill>
              </a:rPr>
              <a:t>Company : </a:t>
            </a:r>
            <a:r>
              <a:rPr lang="en-US" sz="2000" dirty="0" err="1">
                <a:solidFill>
                  <a:schemeClr val="tx1"/>
                </a:solidFill>
              </a:rPr>
              <a:t>ecoparadigm</a:t>
            </a:r>
            <a:r>
              <a:rPr lang="en-US" sz="2000" dirty="0">
                <a:solidFill>
                  <a:schemeClr val="tx1"/>
                </a:solidFill>
              </a:rPr>
              <a:t> </a:t>
            </a:r>
            <a:r>
              <a:rPr lang="en-US" sz="2000" dirty="0" err="1">
                <a:solidFill>
                  <a:schemeClr val="tx1"/>
                </a:solidFill>
              </a:rPr>
              <a:t>pvt.</a:t>
            </a:r>
            <a:r>
              <a:rPr lang="en-US" sz="2000" dirty="0">
                <a:solidFill>
                  <a:schemeClr val="tx1"/>
                </a:solidFill>
              </a:rPr>
              <a:t> Ltd.</a:t>
            </a:r>
          </a:p>
          <a:p>
            <a:endParaRPr lang="en-US" sz="2000" dirty="0">
              <a:solidFill>
                <a:schemeClr val="tx1"/>
              </a:solidFill>
            </a:endParaRPr>
          </a:p>
          <a:p>
            <a:r>
              <a:rPr lang="en-US" sz="2000" dirty="0">
                <a:solidFill>
                  <a:schemeClr val="tx1"/>
                </a:solidFill>
              </a:rPr>
              <a:t>Submitted by : TIRTH PARMAR(200170111040)</a:t>
            </a:r>
          </a:p>
          <a:p>
            <a:endParaRPr lang="en-US" sz="1800"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D2EC-49A5-0683-AD60-AA96E968CD17}"/>
              </a:ext>
            </a:extLst>
          </p:cNvPr>
          <p:cNvSpPr>
            <a:spLocks noGrp="1"/>
          </p:cNvSpPr>
          <p:nvPr>
            <p:ph type="title"/>
          </p:nvPr>
        </p:nvSpPr>
        <p:spPr>
          <a:xfrm>
            <a:off x="1218883" y="274637"/>
            <a:ext cx="10360501" cy="706091"/>
          </a:xfrm>
        </p:spPr>
        <p:txBody>
          <a:bodyPr>
            <a:normAutofit/>
          </a:bodyPr>
          <a:lstStyle/>
          <a:p>
            <a:r>
              <a:rPr lang="en-IN" sz="3600" dirty="0">
                <a:solidFill>
                  <a:schemeClr val="accent1">
                    <a:lumMod val="40000"/>
                    <a:lumOff val="60000"/>
                  </a:schemeClr>
                </a:solidFill>
              </a:rPr>
              <a:t>GPS Modules</a:t>
            </a:r>
            <a:endParaRPr lang="en-IN" dirty="0"/>
          </a:p>
        </p:txBody>
      </p:sp>
      <p:sp>
        <p:nvSpPr>
          <p:cNvPr id="5" name="Content Placeholder 4">
            <a:extLst>
              <a:ext uri="{FF2B5EF4-FFF2-40B4-BE49-F238E27FC236}">
                <a16:creationId xmlns:a16="http://schemas.microsoft.com/office/drawing/2014/main" id="{13530069-E5F3-CBC1-CCF8-FDAE99FA44B0}"/>
              </a:ext>
            </a:extLst>
          </p:cNvPr>
          <p:cNvSpPr>
            <a:spLocks noGrp="1"/>
          </p:cNvSpPr>
          <p:nvPr>
            <p:ph idx="1"/>
          </p:nvPr>
        </p:nvSpPr>
        <p:spPr>
          <a:xfrm>
            <a:off x="1218883" y="1268760"/>
            <a:ext cx="10360501" cy="4895309"/>
          </a:xfrm>
        </p:spPr>
        <p:txBody>
          <a:bodyPr>
            <a:normAutofit/>
          </a:bodyPr>
          <a:lstStyle/>
          <a:p>
            <a:pPr algn="just"/>
            <a:r>
              <a:rPr lang="en-US" sz="2400" b="0" i="0" dirty="0">
                <a:solidFill>
                  <a:schemeClr val="accent1">
                    <a:lumMod val="60000"/>
                    <a:lumOff val="40000"/>
                  </a:schemeClr>
                </a:solidFill>
                <a:effectLst/>
                <a:highlight>
                  <a:srgbClr val="212121"/>
                </a:highlight>
                <a:latin typeface="Söhne"/>
              </a:rPr>
              <a:t>NEO 6M-Module</a:t>
            </a:r>
          </a:p>
          <a:p>
            <a:pPr algn="just"/>
            <a:r>
              <a:rPr lang="en-US" sz="2400" b="0" i="0" dirty="0">
                <a:solidFill>
                  <a:srgbClr val="ECECEC"/>
                </a:solidFill>
                <a:effectLst/>
                <a:highlight>
                  <a:srgbClr val="212121"/>
                </a:highlight>
                <a:latin typeface="Söhne"/>
              </a:rPr>
              <a:t>It provides accurate positioning information by receiving signals from satellites orbiting the Earth. This module can determine precise location coordinates, altitude, speed, and time, making it useful for a wide range of applications requiring location-based services.</a:t>
            </a:r>
          </a:p>
          <a:p>
            <a:pPr algn="just"/>
            <a:endParaRPr lang="en-IN" sz="2400" dirty="0"/>
          </a:p>
        </p:txBody>
      </p:sp>
      <p:pic>
        <p:nvPicPr>
          <p:cNvPr id="1032" name="Picture 8" descr="Gy-neo6mv2 Neo-6m Neo-7n Neo-m8n Gps Module With Flight Control Eeprom ...">
            <a:extLst>
              <a:ext uri="{FF2B5EF4-FFF2-40B4-BE49-F238E27FC236}">
                <a16:creationId xmlns:a16="http://schemas.microsoft.com/office/drawing/2014/main" id="{571551E6-B791-F97C-8EF8-9F04161CF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180" y="3284984"/>
            <a:ext cx="4536504" cy="342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44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FE3192-A6A5-8922-E6B1-935A30CB55B9}"/>
              </a:ext>
            </a:extLst>
          </p:cNvPr>
          <p:cNvSpPr>
            <a:spLocks noGrp="1"/>
          </p:cNvSpPr>
          <p:nvPr>
            <p:ph idx="1"/>
          </p:nvPr>
        </p:nvSpPr>
        <p:spPr>
          <a:xfrm>
            <a:off x="1218883" y="404664"/>
            <a:ext cx="10360501" cy="5759405"/>
          </a:xfrm>
        </p:spPr>
        <p:txBody>
          <a:bodyPr/>
          <a:lstStyle/>
          <a:p>
            <a:r>
              <a:rPr lang="en-IN" sz="2400" dirty="0">
                <a:solidFill>
                  <a:schemeClr val="accent1">
                    <a:lumMod val="60000"/>
                    <a:lumOff val="40000"/>
                  </a:schemeClr>
                </a:solidFill>
              </a:rPr>
              <a:t>L89/L86 Modules</a:t>
            </a:r>
          </a:p>
          <a:p>
            <a:endParaRPr lang="en-IN" sz="2400" dirty="0">
              <a:solidFill>
                <a:schemeClr val="accent1">
                  <a:lumMod val="60000"/>
                  <a:lumOff val="40000"/>
                </a:schemeClr>
              </a:solidFill>
            </a:endParaRPr>
          </a:p>
          <a:p>
            <a:endParaRPr lang="en-IN" dirty="0">
              <a:solidFill>
                <a:schemeClr val="accent1">
                  <a:lumMod val="60000"/>
                  <a:lumOff val="40000"/>
                </a:schemeClr>
              </a:solidFill>
            </a:endParaRPr>
          </a:p>
        </p:txBody>
      </p:sp>
      <p:pic>
        <p:nvPicPr>
          <p:cNvPr id="2050" name="Picture 2" descr="GNSS L89 R2.0 | Quectel">
            <a:extLst>
              <a:ext uri="{FF2B5EF4-FFF2-40B4-BE49-F238E27FC236}">
                <a16:creationId xmlns:a16="http://schemas.microsoft.com/office/drawing/2014/main" id="{6B168C77-961A-E025-7B84-F0BFA9600A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21" r="22281"/>
          <a:stretch/>
        </p:blipFill>
        <p:spPr bwMode="auto">
          <a:xfrm>
            <a:off x="1125860" y="1141241"/>
            <a:ext cx="324036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7A629A-52F5-1D1A-7BD6-F20A17ADD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004" y="1484784"/>
            <a:ext cx="3496631" cy="3773303"/>
          </a:xfrm>
          <a:prstGeom prst="rect">
            <a:avLst/>
          </a:prstGeom>
        </p:spPr>
      </p:pic>
      <p:pic>
        <p:nvPicPr>
          <p:cNvPr id="2054" name="Picture 6" descr="Image result for l86 gps module">
            <a:extLst>
              <a:ext uri="{FF2B5EF4-FFF2-40B4-BE49-F238E27FC236}">
                <a16:creationId xmlns:a16="http://schemas.microsoft.com/office/drawing/2014/main" id="{75DB0897-9160-EA4D-8C18-6B98D93B06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25" t="16115" r="22301" b="22652"/>
          <a:stretch/>
        </p:blipFill>
        <p:spPr bwMode="auto">
          <a:xfrm>
            <a:off x="8686700" y="1772816"/>
            <a:ext cx="2808312"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92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1299-92B0-8A41-A399-F24785CCDF61}"/>
              </a:ext>
            </a:extLst>
          </p:cNvPr>
          <p:cNvSpPr>
            <a:spLocks noGrp="1"/>
          </p:cNvSpPr>
          <p:nvPr>
            <p:ph type="title"/>
          </p:nvPr>
        </p:nvSpPr>
        <p:spPr>
          <a:xfrm>
            <a:off x="1218883" y="274637"/>
            <a:ext cx="10360501" cy="706091"/>
          </a:xfrm>
        </p:spPr>
        <p:txBody>
          <a:bodyPr>
            <a:normAutofit/>
          </a:bodyPr>
          <a:lstStyle/>
          <a:p>
            <a:r>
              <a:rPr lang="en-IN" dirty="0">
                <a:solidFill>
                  <a:schemeClr val="accent1">
                    <a:lumMod val="40000"/>
                    <a:lumOff val="60000"/>
                  </a:schemeClr>
                </a:solidFill>
                <a:latin typeface="+mn-lt"/>
              </a:rPr>
              <a:t>HX711 IC &amp; Loadcells</a:t>
            </a:r>
            <a:endParaRPr lang="en-IN" dirty="0">
              <a:latin typeface="+mn-lt"/>
            </a:endParaRPr>
          </a:p>
        </p:txBody>
      </p:sp>
      <p:sp>
        <p:nvSpPr>
          <p:cNvPr id="3" name="Content Placeholder 2">
            <a:extLst>
              <a:ext uri="{FF2B5EF4-FFF2-40B4-BE49-F238E27FC236}">
                <a16:creationId xmlns:a16="http://schemas.microsoft.com/office/drawing/2014/main" id="{E7DF2073-3E1D-8543-C7E0-608215973E68}"/>
              </a:ext>
            </a:extLst>
          </p:cNvPr>
          <p:cNvSpPr>
            <a:spLocks noGrp="1"/>
          </p:cNvSpPr>
          <p:nvPr>
            <p:ph idx="1"/>
          </p:nvPr>
        </p:nvSpPr>
        <p:spPr>
          <a:xfrm>
            <a:off x="1218882" y="1111052"/>
            <a:ext cx="10360501" cy="5112568"/>
          </a:xfrm>
        </p:spPr>
        <p:txBody>
          <a:bodyPr/>
          <a:lstStyle/>
          <a:p>
            <a:r>
              <a:rPr lang="en-IN" dirty="0">
                <a:solidFill>
                  <a:schemeClr val="accent1">
                    <a:lumMod val="40000"/>
                    <a:lumOff val="60000"/>
                  </a:schemeClr>
                </a:solidFill>
                <a:latin typeface="+mn-lt"/>
              </a:rPr>
              <a:t>HX711 IC</a:t>
            </a:r>
          </a:p>
          <a:p>
            <a:pPr algn="just"/>
            <a:r>
              <a:rPr lang="en-US" sz="2400" b="0" i="0" dirty="0">
                <a:solidFill>
                  <a:srgbClr val="ECECEC"/>
                </a:solidFill>
                <a:effectLst/>
                <a:highlight>
                  <a:srgbClr val="212121"/>
                </a:highlight>
              </a:rPr>
              <a:t>The HX711 IC is a high-precision analog-to-digital converter designed for accurate weight measurement applications, featuring signal amplification, serial interface, and tare functionality.</a:t>
            </a:r>
          </a:p>
          <a:p>
            <a:pPr algn="just"/>
            <a:endParaRPr lang="en-IN" sz="2400" dirty="0"/>
          </a:p>
        </p:txBody>
      </p:sp>
      <p:pic>
        <p:nvPicPr>
          <p:cNvPr id="3074" name="Picture 2" descr="HOW TO MAKE YOUR OWN HX711 MODULE USING HX711 IC IN PROTEUS - YouTube">
            <a:extLst>
              <a:ext uri="{FF2B5EF4-FFF2-40B4-BE49-F238E27FC236}">
                <a16:creationId xmlns:a16="http://schemas.microsoft.com/office/drawing/2014/main" id="{A54D708E-345C-CAB4-1B14-16451DE28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412" y="2794620"/>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2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7F4D3-C320-849F-6428-6DF9DABDA887}"/>
              </a:ext>
            </a:extLst>
          </p:cNvPr>
          <p:cNvSpPr>
            <a:spLocks noGrp="1"/>
          </p:cNvSpPr>
          <p:nvPr>
            <p:ph idx="1"/>
          </p:nvPr>
        </p:nvSpPr>
        <p:spPr>
          <a:xfrm>
            <a:off x="1218883" y="476672"/>
            <a:ext cx="10360501" cy="5687397"/>
          </a:xfrm>
        </p:spPr>
        <p:txBody>
          <a:bodyPr/>
          <a:lstStyle/>
          <a:p>
            <a:r>
              <a:rPr lang="en-IN" dirty="0">
                <a:solidFill>
                  <a:schemeClr val="accent1">
                    <a:lumMod val="60000"/>
                    <a:lumOff val="40000"/>
                  </a:schemeClr>
                </a:solidFill>
              </a:rPr>
              <a:t>Loadcells</a:t>
            </a:r>
          </a:p>
          <a:p>
            <a:r>
              <a:rPr lang="en-US" sz="2400" b="0" i="0" dirty="0">
                <a:solidFill>
                  <a:srgbClr val="ECECEC"/>
                </a:solidFill>
                <a:effectLst/>
                <a:highlight>
                  <a:srgbClr val="212121"/>
                </a:highlight>
                <a:latin typeface="Söhne"/>
              </a:rPr>
              <a:t>Load cells are transducers that convert force or weight into an electrical signal, commonly used for precise measurement in scales and industrial applications.</a:t>
            </a:r>
          </a:p>
          <a:p>
            <a:endParaRPr lang="en-IN" sz="2400" dirty="0">
              <a:solidFill>
                <a:schemeClr val="accent1">
                  <a:lumMod val="60000"/>
                  <a:lumOff val="40000"/>
                </a:schemeClr>
              </a:solidFill>
            </a:endParaRPr>
          </a:p>
        </p:txBody>
      </p:sp>
      <p:pic>
        <p:nvPicPr>
          <p:cNvPr id="4098" name="Picture 2" descr="Load Cells - Weight Measurement - Global">
            <a:extLst>
              <a:ext uri="{FF2B5EF4-FFF2-40B4-BE49-F238E27FC236}">
                <a16:creationId xmlns:a16="http://schemas.microsoft.com/office/drawing/2014/main" id="{DE7CB8C0-8FB5-1C56-CF45-265DFE2E2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148" y="2276872"/>
            <a:ext cx="4935834" cy="363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75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6B20-AF77-B1A3-235B-66A7C117E412}"/>
              </a:ext>
            </a:extLst>
          </p:cNvPr>
          <p:cNvSpPr>
            <a:spLocks noGrp="1"/>
          </p:cNvSpPr>
          <p:nvPr>
            <p:ph type="title"/>
          </p:nvPr>
        </p:nvSpPr>
        <p:spPr>
          <a:xfrm>
            <a:off x="1064359" y="1124744"/>
            <a:ext cx="10669548" cy="288032"/>
          </a:xfrm>
        </p:spPr>
        <p:txBody>
          <a:bodyPr>
            <a:normAutofit fontScale="90000"/>
          </a:bodyPr>
          <a:lstStyle/>
          <a:p>
            <a:br>
              <a:rPr lang="en-IN" sz="3600" dirty="0">
                <a:solidFill>
                  <a:schemeClr val="accent1">
                    <a:lumMod val="40000"/>
                    <a:lumOff val="60000"/>
                  </a:schemeClr>
                </a:solidFill>
              </a:rPr>
            </a:br>
            <a:br>
              <a:rPr lang="en-IN" sz="3600" dirty="0">
                <a:solidFill>
                  <a:schemeClr val="accent1">
                    <a:lumMod val="40000"/>
                    <a:lumOff val="60000"/>
                  </a:schemeClr>
                </a:solidFill>
              </a:rPr>
            </a:br>
            <a:br>
              <a:rPr lang="en-IN" sz="3600" dirty="0">
                <a:solidFill>
                  <a:schemeClr val="accent1">
                    <a:lumMod val="40000"/>
                    <a:lumOff val="60000"/>
                  </a:schemeClr>
                </a:solidFill>
              </a:rPr>
            </a:br>
            <a:r>
              <a:rPr lang="en-IN" sz="3600" dirty="0">
                <a:solidFill>
                  <a:schemeClr val="accent1">
                    <a:lumMod val="40000"/>
                    <a:lumOff val="60000"/>
                  </a:schemeClr>
                </a:solidFill>
              </a:rPr>
              <a:t>TFT SPI LCD Display(ILI9488)</a:t>
            </a:r>
            <a:br>
              <a:rPr lang="en-IN" sz="3600" dirty="0">
                <a:solidFill>
                  <a:schemeClr val="accent1">
                    <a:lumMod val="40000"/>
                    <a:lumOff val="60000"/>
                  </a:schemeClr>
                </a:solidFill>
              </a:rPr>
            </a:br>
            <a:endParaRPr lang="en-IN" dirty="0"/>
          </a:p>
        </p:txBody>
      </p:sp>
      <p:sp>
        <p:nvSpPr>
          <p:cNvPr id="3" name="Content Placeholder 2">
            <a:extLst>
              <a:ext uri="{FF2B5EF4-FFF2-40B4-BE49-F238E27FC236}">
                <a16:creationId xmlns:a16="http://schemas.microsoft.com/office/drawing/2014/main" id="{A420D3DD-8B6B-088B-575D-C5EA953B0FC3}"/>
              </a:ext>
            </a:extLst>
          </p:cNvPr>
          <p:cNvSpPr>
            <a:spLocks noGrp="1"/>
          </p:cNvSpPr>
          <p:nvPr>
            <p:ph idx="1"/>
          </p:nvPr>
        </p:nvSpPr>
        <p:spPr>
          <a:xfrm>
            <a:off x="1218883" y="1268760"/>
            <a:ext cx="10360501" cy="4895309"/>
          </a:xfrm>
        </p:spPr>
        <p:txBody>
          <a:bodyPr>
            <a:normAutofit/>
          </a:bodyPr>
          <a:lstStyle/>
          <a:p>
            <a:pPr algn="just"/>
            <a:r>
              <a:rPr lang="en-US" sz="2400" b="0" i="0" dirty="0">
                <a:solidFill>
                  <a:srgbClr val="ECECEC"/>
                </a:solidFill>
                <a:effectLst/>
                <a:highlight>
                  <a:srgbClr val="212121"/>
                </a:highlight>
                <a:latin typeface="Söhne"/>
              </a:rPr>
              <a:t>A TFT SPI LCD display is a type of screen that utilizes thin-film transistor technology and communicates with a microcontroller using the Serial Peripheral Interface protocol, offering vibrant color and high resolution for visual output.</a:t>
            </a:r>
            <a:endParaRPr lang="en-IN" sz="2400" dirty="0"/>
          </a:p>
        </p:txBody>
      </p:sp>
      <p:pic>
        <p:nvPicPr>
          <p:cNvPr id="5122" name="Picture 2" descr="1.8″ SPI Serial 128X160 TFT Display Module For Arduino – OKYSTAR">
            <a:extLst>
              <a:ext uri="{FF2B5EF4-FFF2-40B4-BE49-F238E27FC236}">
                <a16:creationId xmlns:a16="http://schemas.microsoft.com/office/drawing/2014/main" id="{C938D8B1-03C7-0962-060F-A29E19B7D1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01" t="6951" r="12200" b="5900"/>
          <a:stretch/>
        </p:blipFill>
        <p:spPr bwMode="auto">
          <a:xfrm rot="16200000">
            <a:off x="4510237" y="1556792"/>
            <a:ext cx="4248472" cy="612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11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59F8-4145-9AAB-CE4B-12819B82A808}"/>
              </a:ext>
            </a:extLst>
          </p:cNvPr>
          <p:cNvSpPr>
            <a:spLocks noGrp="1"/>
          </p:cNvSpPr>
          <p:nvPr>
            <p:ph type="title"/>
          </p:nvPr>
        </p:nvSpPr>
        <p:spPr>
          <a:xfrm>
            <a:off x="1218883" y="1124744"/>
            <a:ext cx="10360501" cy="360040"/>
          </a:xfrm>
        </p:spPr>
        <p:txBody>
          <a:bodyPr>
            <a:normAutofit fontScale="90000"/>
          </a:bodyPr>
          <a:lstStyle/>
          <a:p>
            <a:r>
              <a:rPr lang="en-IN" sz="3600" dirty="0">
                <a:solidFill>
                  <a:schemeClr val="accent1">
                    <a:lumMod val="40000"/>
                    <a:lumOff val="60000"/>
                  </a:schemeClr>
                </a:solidFill>
              </a:rPr>
              <a:t>Telecom Modules</a:t>
            </a:r>
            <a:br>
              <a:rPr lang="en-IN" sz="3600" dirty="0">
                <a:solidFill>
                  <a:schemeClr val="accent1">
                    <a:lumMod val="40000"/>
                    <a:lumOff val="60000"/>
                  </a:schemeClr>
                </a:solidFill>
              </a:rPr>
            </a:br>
            <a:endParaRPr lang="en-IN" dirty="0"/>
          </a:p>
        </p:txBody>
      </p:sp>
      <p:sp>
        <p:nvSpPr>
          <p:cNvPr id="3" name="Content Placeholder 2">
            <a:extLst>
              <a:ext uri="{FF2B5EF4-FFF2-40B4-BE49-F238E27FC236}">
                <a16:creationId xmlns:a16="http://schemas.microsoft.com/office/drawing/2014/main" id="{C4DCA0FA-40CA-3632-5ADB-FEAB18A3C543}"/>
              </a:ext>
            </a:extLst>
          </p:cNvPr>
          <p:cNvSpPr>
            <a:spLocks noGrp="1"/>
          </p:cNvSpPr>
          <p:nvPr>
            <p:ph idx="1"/>
          </p:nvPr>
        </p:nvSpPr>
        <p:spPr>
          <a:xfrm>
            <a:off x="1218883" y="1484784"/>
            <a:ext cx="10360501" cy="4679285"/>
          </a:xfrm>
        </p:spPr>
        <p:txBody>
          <a:bodyPr>
            <a:normAutofit/>
          </a:bodyPr>
          <a:lstStyle/>
          <a:p>
            <a:r>
              <a:rPr lang="en-IN" sz="2400" dirty="0"/>
              <a:t>Bluetooth Modules</a:t>
            </a:r>
          </a:p>
          <a:p>
            <a:r>
              <a:rPr lang="en-IN" sz="2400" dirty="0"/>
              <a:t>Wi-Fi Modules</a:t>
            </a:r>
          </a:p>
          <a:p>
            <a:r>
              <a:rPr lang="en-IN" sz="2400" dirty="0"/>
              <a:t>Zigbee Modules</a:t>
            </a:r>
          </a:p>
          <a:p>
            <a:r>
              <a:rPr lang="en-IN" sz="2400" dirty="0"/>
              <a:t>Cellular Modules </a:t>
            </a:r>
          </a:p>
        </p:txBody>
      </p:sp>
    </p:spTree>
    <p:extLst>
      <p:ext uri="{BB962C8B-B14F-4D97-AF65-F5344CB8AC3E}">
        <p14:creationId xmlns:p14="http://schemas.microsoft.com/office/powerpoint/2010/main" val="145700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4BDFD-0293-39F6-A62C-A87E4641C934}"/>
              </a:ext>
            </a:extLst>
          </p:cNvPr>
          <p:cNvSpPr>
            <a:spLocks noGrp="1"/>
          </p:cNvSpPr>
          <p:nvPr>
            <p:ph type="title"/>
          </p:nvPr>
        </p:nvSpPr>
        <p:spPr>
          <a:xfrm>
            <a:off x="1218883" y="274637"/>
            <a:ext cx="10360501" cy="778099"/>
          </a:xfrm>
        </p:spPr>
        <p:txBody>
          <a:bodyPr>
            <a:normAutofit/>
          </a:bodyPr>
          <a:lstStyle/>
          <a:p>
            <a:r>
              <a:rPr lang="en-US" dirty="0">
                <a:solidFill>
                  <a:schemeClr val="accent1">
                    <a:lumMod val="60000"/>
                    <a:lumOff val="40000"/>
                  </a:schemeClr>
                </a:solidFill>
              </a:rPr>
              <a:t>Bluetooth Modules</a:t>
            </a:r>
            <a:endParaRPr lang="en-IN"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7B472B3B-4C39-0407-5295-E0A5B2BE8B9D}"/>
              </a:ext>
            </a:extLst>
          </p:cNvPr>
          <p:cNvSpPr>
            <a:spLocks noGrp="1"/>
          </p:cNvSpPr>
          <p:nvPr>
            <p:ph idx="1"/>
          </p:nvPr>
        </p:nvSpPr>
        <p:spPr>
          <a:xfrm>
            <a:off x="1218882" y="1556792"/>
            <a:ext cx="10360501" cy="4895309"/>
          </a:xfrm>
        </p:spPr>
        <p:txBody>
          <a:bodyPr>
            <a:normAutofit/>
          </a:bodyPr>
          <a:lstStyle/>
          <a:p>
            <a:r>
              <a:rPr lang="en-US" sz="2400" dirty="0"/>
              <a:t>Used for short-range wireless communication between devices.</a:t>
            </a:r>
          </a:p>
          <a:p>
            <a:endParaRPr lang="en-IN" sz="2400" dirty="0"/>
          </a:p>
        </p:txBody>
      </p:sp>
      <p:sp>
        <p:nvSpPr>
          <p:cNvPr id="4" name="Content Placeholder 2">
            <a:extLst>
              <a:ext uri="{FF2B5EF4-FFF2-40B4-BE49-F238E27FC236}">
                <a16:creationId xmlns:a16="http://schemas.microsoft.com/office/drawing/2014/main" id="{47459096-5ECD-B2BA-3C53-9BFE840FD254}"/>
              </a:ext>
            </a:extLst>
          </p:cNvPr>
          <p:cNvSpPr>
            <a:spLocks noGrp="1"/>
          </p:cNvSpPr>
          <p:nvPr/>
        </p:nvSpPr>
        <p:spPr>
          <a:xfrm>
            <a:off x="914400" y="837406"/>
            <a:ext cx="10360025" cy="5183188"/>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457200" indent="-457200">
              <a:buFont typeface="+mj-lt"/>
              <a:buAutoNum type="arabicPeriod"/>
            </a:pPr>
            <a:endParaRPr lang="en-IN" sz="2000" dirty="0"/>
          </a:p>
          <a:p>
            <a:pPr marL="457200" indent="-457200">
              <a:buFont typeface="+mj-lt"/>
              <a:buAutoNum type="arabicPeriod"/>
            </a:pPr>
            <a:endParaRPr lang="en-IN" sz="2000" dirty="0"/>
          </a:p>
          <a:p>
            <a:pPr marL="457200" indent="-457200">
              <a:buFont typeface="+mj-lt"/>
              <a:buAutoNum type="arabicPeriod"/>
            </a:pPr>
            <a:endParaRPr lang="en-IN" sz="2000" dirty="0"/>
          </a:p>
          <a:p>
            <a:pPr marL="457200" indent="-457200">
              <a:buFont typeface="+mj-lt"/>
              <a:buAutoNum type="arabicPeriod"/>
            </a:pPr>
            <a:endParaRPr lang="en-IN" sz="2000" dirty="0"/>
          </a:p>
          <a:p>
            <a:pPr marL="457200" indent="-457200">
              <a:buFont typeface="+mj-lt"/>
              <a:buAutoNum type="arabicPeriod"/>
            </a:pPr>
            <a:endParaRPr lang="en-IN" sz="2000" dirty="0"/>
          </a:p>
          <a:p>
            <a:pPr marL="0" indent="0">
              <a:buNone/>
            </a:pPr>
            <a:endParaRPr lang="en-IN" sz="2000" dirty="0"/>
          </a:p>
          <a:p>
            <a:pPr marL="0" indent="0">
              <a:buNone/>
            </a:pPr>
            <a:endParaRPr lang="en-IN" sz="2000" dirty="0"/>
          </a:p>
        </p:txBody>
      </p:sp>
      <p:pic>
        <p:nvPicPr>
          <p:cNvPr id="5" name="Picture 4" descr="HC-05 Bluetooth Module Pinout">
            <a:extLst>
              <a:ext uri="{FF2B5EF4-FFF2-40B4-BE49-F238E27FC236}">
                <a16:creationId xmlns:a16="http://schemas.microsoft.com/office/drawing/2014/main" id="{970F793C-94C5-FE53-A141-923B94E08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154" y="2286794"/>
            <a:ext cx="523875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C-05 Bluetooth Module">
            <a:extLst>
              <a:ext uri="{FF2B5EF4-FFF2-40B4-BE49-F238E27FC236}">
                <a16:creationId xmlns:a16="http://schemas.microsoft.com/office/drawing/2014/main" id="{BD17582F-F0E7-657E-9AF4-196025DA4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43" y="2281917"/>
            <a:ext cx="4901351" cy="372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79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3EFD-E323-BCE0-8D55-9593B24C16D2}"/>
              </a:ext>
            </a:extLst>
          </p:cNvPr>
          <p:cNvSpPr>
            <a:spLocks noGrp="1"/>
          </p:cNvSpPr>
          <p:nvPr>
            <p:ph type="title"/>
          </p:nvPr>
        </p:nvSpPr>
        <p:spPr>
          <a:xfrm>
            <a:off x="1218883" y="1196752"/>
            <a:ext cx="10360501" cy="288032"/>
          </a:xfrm>
        </p:spPr>
        <p:txBody>
          <a:bodyPr>
            <a:normAutofit fontScale="90000"/>
          </a:bodyPr>
          <a:lstStyle/>
          <a:p>
            <a:r>
              <a:rPr lang="en-IN" sz="3600" dirty="0">
                <a:solidFill>
                  <a:schemeClr val="accent1">
                    <a:lumMod val="60000"/>
                    <a:lumOff val="40000"/>
                  </a:schemeClr>
                </a:solidFill>
              </a:rPr>
              <a:t>Wi-Fi Modules</a:t>
            </a:r>
            <a:br>
              <a:rPr lang="en-IN" sz="3600" dirty="0"/>
            </a:br>
            <a:endParaRPr lang="en-IN" dirty="0"/>
          </a:p>
        </p:txBody>
      </p:sp>
      <p:sp>
        <p:nvSpPr>
          <p:cNvPr id="3" name="Content Placeholder 2">
            <a:extLst>
              <a:ext uri="{FF2B5EF4-FFF2-40B4-BE49-F238E27FC236}">
                <a16:creationId xmlns:a16="http://schemas.microsoft.com/office/drawing/2014/main" id="{8BD89705-7182-20A5-CF95-12E0A3F3BAB6}"/>
              </a:ext>
            </a:extLst>
          </p:cNvPr>
          <p:cNvSpPr>
            <a:spLocks noGrp="1"/>
          </p:cNvSpPr>
          <p:nvPr>
            <p:ph idx="1"/>
          </p:nvPr>
        </p:nvSpPr>
        <p:spPr>
          <a:xfrm>
            <a:off x="1218884" y="1340768"/>
            <a:ext cx="10073900" cy="4823301"/>
          </a:xfrm>
        </p:spPr>
        <p:txBody>
          <a:bodyPr/>
          <a:lstStyle/>
          <a:p>
            <a:r>
              <a:rPr lang="en-IN" dirty="0"/>
              <a:t>Enable wireless internet connectivity.</a:t>
            </a:r>
          </a:p>
          <a:p>
            <a:endParaRPr lang="en-IN" dirty="0"/>
          </a:p>
        </p:txBody>
      </p:sp>
      <p:pic>
        <p:nvPicPr>
          <p:cNvPr id="2050" name="Picture 2" descr="ESP8266 ESP-12S A9 GSM GPRS IOT Node Wireless Module IOT Development ...">
            <a:extLst>
              <a:ext uri="{FF2B5EF4-FFF2-40B4-BE49-F238E27FC236}">
                <a16:creationId xmlns:a16="http://schemas.microsoft.com/office/drawing/2014/main" id="{8E9CC766-3D2A-8D98-6A8E-52D21C321C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5246" y="1953575"/>
            <a:ext cx="6098331" cy="435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70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A8B3-E0D7-7A14-B677-374F9BE75F9B}"/>
              </a:ext>
            </a:extLst>
          </p:cNvPr>
          <p:cNvSpPr>
            <a:spLocks noGrp="1"/>
          </p:cNvSpPr>
          <p:nvPr>
            <p:ph type="title"/>
          </p:nvPr>
        </p:nvSpPr>
        <p:spPr>
          <a:xfrm>
            <a:off x="1218883" y="1052736"/>
            <a:ext cx="10360501" cy="360040"/>
          </a:xfrm>
        </p:spPr>
        <p:txBody>
          <a:bodyPr>
            <a:normAutofit fontScale="90000"/>
          </a:bodyPr>
          <a:lstStyle/>
          <a:p>
            <a:r>
              <a:rPr lang="en-IN" sz="3600" dirty="0">
                <a:solidFill>
                  <a:schemeClr val="accent1">
                    <a:lumMod val="60000"/>
                    <a:lumOff val="40000"/>
                  </a:schemeClr>
                </a:solidFill>
              </a:rPr>
              <a:t>Cellular Modules </a:t>
            </a:r>
            <a:br>
              <a:rPr lang="en-IN" sz="3600" dirty="0"/>
            </a:br>
            <a:endParaRPr lang="en-IN" dirty="0"/>
          </a:p>
        </p:txBody>
      </p:sp>
      <p:sp>
        <p:nvSpPr>
          <p:cNvPr id="3" name="Content Placeholder 2">
            <a:extLst>
              <a:ext uri="{FF2B5EF4-FFF2-40B4-BE49-F238E27FC236}">
                <a16:creationId xmlns:a16="http://schemas.microsoft.com/office/drawing/2014/main" id="{29FADC0C-2E65-993D-DD4B-DD57DB85786A}"/>
              </a:ext>
            </a:extLst>
          </p:cNvPr>
          <p:cNvSpPr>
            <a:spLocks noGrp="1"/>
          </p:cNvSpPr>
          <p:nvPr>
            <p:ph idx="1"/>
          </p:nvPr>
        </p:nvSpPr>
        <p:spPr>
          <a:xfrm>
            <a:off x="1218883" y="1196752"/>
            <a:ext cx="10360501" cy="4967317"/>
          </a:xfrm>
        </p:spPr>
        <p:txBody>
          <a:bodyPr/>
          <a:lstStyle/>
          <a:p>
            <a:r>
              <a:rPr lang="en-US" dirty="0"/>
              <a:t>Designed for low-power, short-range communication in home automation and industrial applications.</a:t>
            </a:r>
          </a:p>
          <a:p>
            <a:endParaRPr lang="en-IN" dirty="0"/>
          </a:p>
        </p:txBody>
      </p:sp>
      <p:pic>
        <p:nvPicPr>
          <p:cNvPr id="3074" name="Picture 2" descr="SIM800L GSM Module Pinout, Datasheet, Equivalent, Circuit, and ...">
            <a:extLst>
              <a:ext uri="{FF2B5EF4-FFF2-40B4-BE49-F238E27FC236}">
                <a16:creationId xmlns:a16="http://schemas.microsoft.com/office/drawing/2014/main" id="{5BA71543-190E-AD98-252F-0CD88136C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237" y="2369037"/>
            <a:ext cx="5494349" cy="3795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49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B2208-73A4-AC8D-204C-7D22F7805D08}"/>
              </a:ext>
            </a:extLst>
          </p:cNvPr>
          <p:cNvSpPr>
            <a:spLocks noGrp="1"/>
          </p:cNvSpPr>
          <p:nvPr>
            <p:ph type="title"/>
          </p:nvPr>
        </p:nvSpPr>
        <p:spPr>
          <a:xfrm>
            <a:off x="1218883" y="332656"/>
            <a:ext cx="10360501" cy="1080120"/>
          </a:xfrm>
        </p:spPr>
        <p:txBody>
          <a:bodyPr>
            <a:normAutofit fontScale="90000"/>
          </a:bodyPr>
          <a:lstStyle/>
          <a:p>
            <a:r>
              <a:rPr lang="en-IN" sz="3600" dirty="0">
                <a:solidFill>
                  <a:schemeClr val="accent1">
                    <a:lumMod val="60000"/>
                    <a:lumOff val="40000"/>
                  </a:schemeClr>
                </a:solidFill>
              </a:rPr>
              <a:t>Zigbee Modules</a:t>
            </a:r>
            <a:br>
              <a:rPr lang="en-IN" sz="3600" dirty="0"/>
            </a:br>
            <a:endParaRPr lang="en-IN" dirty="0"/>
          </a:p>
        </p:txBody>
      </p:sp>
      <p:sp>
        <p:nvSpPr>
          <p:cNvPr id="3" name="Content Placeholder 2">
            <a:extLst>
              <a:ext uri="{FF2B5EF4-FFF2-40B4-BE49-F238E27FC236}">
                <a16:creationId xmlns:a16="http://schemas.microsoft.com/office/drawing/2014/main" id="{76C02466-EBB2-41E4-615A-904A6EDA5413}"/>
              </a:ext>
            </a:extLst>
          </p:cNvPr>
          <p:cNvSpPr>
            <a:spLocks noGrp="1"/>
          </p:cNvSpPr>
          <p:nvPr>
            <p:ph idx="1"/>
          </p:nvPr>
        </p:nvSpPr>
        <p:spPr>
          <a:xfrm>
            <a:off x="1218883" y="1268760"/>
            <a:ext cx="10360501" cy="4895309"/>
          </a:xfrm>
        </p:spPr>
        <p:txBody>
          <a:bodyPr/>
          <a:lstStyle/>
          <a:p>
            <a:r>
              <a:rPr lang="en-US" dirty="0"/>
              <a:t>Used for mobile communication and internet access.</a:t>
            </a:r>
          </a:p>
          <a:p>
            <a:endParaRPr lang="en-IN" dirty="0"/>
          </a:p>
          <a:p>
            <a:endParaRPr lang="en-IN" dirty="0"/>
          </a:p>
        </p:txBody>
      </p:sp>
      <p:pic>
        <p:nvPicPr>
          <p:cNvPr id="4098" name="Picture 2" descr="ZigBee® Mesh XBee-Pro® Long Range Wireless Mesh Communications Module ...">
            <a:extLst>
              <a:ext uri="{FF2B5EF4-FFF2-40B4-BE49-F238E27FC236}">
                <a16:creationId xmlns:a16="http://schemas.microsoft.com/office/drawing/2014/main" id="{40144354-C059-C137-C352-D9A9418D5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1577883"/>
            <a:ext cx="5544616" cy="456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06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53D8-E673-C784-76E2-5128F13FDE2F}"/>
              </a:ext>
            </a:extLst>
          </p:cNvPr>
          <p:cNvSpPr>
            <a:spLocks noGrp="1"/>
          </p:cNvSpPr>
          <p:nvPr>
            <p:ph type="title"/>
          </p:nvPr>
        </p:nvSpPr>
        <p:spPr>
          <a:xfrm>
            <a:off x="1218882" y="476672"/>
            <a:ext cx="10360501" cy="706091"/>
          </a:xfrm>
        </p:spPr>
        <p:txBody>
          <a:bodyPr/>
          <a:lstStyle/>
          <a:p>
            <a:r>
              <a:rPr lang="en-IN" dirty="0">
                <a:solidFill>
                  <a:srgbClr val="FF0000"/>
                </a:solidFill>
              </a:rPr>
              <a:t>Content</a:t>
            </a:r>
            <a:r>
              <a:rPr lang="en-IN" dirty="0"/>
              <a:t> </a:t>
            </a:r>
          </a:p>
        </p:txBody>
      </p:sp>
      <p:sp>
        <p:nvSpPr>
          <p:cNvPr id="3" name="Content Placeholder 2">
            <a:extLst>
              <a:ext uri="{FF2B5EF4-FFF2-40B4-BE49-F238E27FC236}">
                <a16:creationId xmlns:a16="http://schemas.microsoft.com/office/drawing/2014/main" id="{0F9B3E7F-AB44-D251-5C8F-692F81728316}"/>
              </a:ext>
            </a:extLst>
          </p:cNvPr>
          <p:cNvSpPr>
            <a:spLocks noGrp="1"/>
          </p:cNvSpPr>
          <p:nvPr>
            <p:ph idx="1"/>
          </p:nvPr>
        </p:nvSpPr>
        <p:spPr>
          <a:xfrm>
            <a:off x="1218883" y="1701797"/>
            <a:ext cx="10360501" cy="3167363"/>
          </a:xfrm>
        </p:spPr>
        <p:txBody>
          <a:bodyPr/>
          <a:lstStyle/>
          <a:p>
            <a:r>
              <a:rPr lang="en-IN" sz="2400" dirty="0"/>
              <a:t>Company profile</a:t>
            </a:r>
          </a:p>
          <a:p>
            <a:r>
              <a:rPr lang="en-IN" sz="2400" dirty="0"/>
              <a:t>Tools and technology</a:t>
            </a:r>
          </a:p>
          <a:p>
            <a:r>
              <a:rPr lang="en-IN" sz="2400" dirty="0"/>
              <a:t>Presentations</a:t>
            </a:r>
          </a:p>
          <a:p>
            <a:r>
              <a:rPr lang="en-IN" sz="2400" dirty="0"/>
              <a:t>Project work</a:t>
            </a:r>
          </a:p>
          <a:p>
            <a:r>
              <a:rPr lang="en-IN" sz="2400" dirty="0"/>
              <a:t>Appendix – Project site visits  </a:t>
            </a:r>
          </a:p>
          <a:p>
            <a:endParaRPr lang="en-IN" sz="2400" dirty="0"/>
          </a:p>
          <a:p>
            <a:endParaRPr lang="en-IN" dirty="0"/>
          </a:p>
        </p:txBody>
      </p:sp>
    </p:spTree>
    <p:extLst>
      <p:ext uri="{BB962C8B-B14F-4D97-AF65-F5344CB8AC3E}">
        <p14:creationId xmlns:p14="http://schemas.microsoft.com/office/powerpoint/2010/main" val="34171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ACBA-5C4E-5867-EC95-DA1081909B8B}"/>
              </a:ext>
            </a:extLst>
          </p:cNvPr>
          <p:cNvSpPr>
            <a:spLocks noGrp="1"/>
          </p:cNvSpPr>
          <p:nvPr>
            <p:ph type="title"/>
          </p:nvPr>
        </p:nvSpPr>
        <p:spPr>
          <a:xfrm>
            <a:off x="1218883" y="274637"/>
            <a:ext cx="10360501" cy="850107"/>
          </a:xfrm>
        </p:spPr>
        <p:txBody>
          <a:bodyPr/>
          <a:lstStyle/>
          <a:p>
            <a:r>
              <a:rPr lang="en-IN" dirty="0">
                <a:solidFill>
                  <a:srgbClr val="FF0000"/>
                </a:solidFill>
              </a:rPr>
              <a:t>Presentations</a:t>
            </a:r>
            <a:r>
              <a:rPr lang="en-IN" dirty="0"/>
              <a:t> </a:t>
            </a:r>
          </a:p>
        </p:txBody>
      </p:sp>
      <p:sp>
        <p:nvSpPr>
          <p:cNvPr id="3" name="Content Placeholder 2">
            <a:extLst>
              <a:ext uri="{FF2B5EF4-FFF2-40B4-BE49-F238E27FC236}">
                <a16:creationId xmlns:a16="http://schemas.microsoft.com/office/drawing/2014/main" id="{B26ABFCF-72DB-3311-5BA7-C12608F59814}"/>
              </a:ext>
            </a:extLst>
          </p:cNvPr>
          <p:cNvSpPr>
            <a:spLocks noGrp="1"/>
          </p:cNvSpPr>
          <p:nvPr>
            <p:ph idx="1"/>
          </p:nvPr>
        </p:nvSpPr>
        <p:spPr/>
        <p:txBody>
          <a:bodyPr>
            <a:normAutofit/>
          </a:bodyPr>
          <a:lstStyle/>
          <a:p>
            <a:r>
              <a:rPr lang="en-IN" sz="2400" dirty="0">
                <a:solidFill>
                  <a:schemeClr val="accent1">
                    <a:lumMod val="60000"/>
                    <a:lumOff val="40000"/>
                  </a:schemeClr>
                </a:solidFill>
              </a:rPr>
              <a:t>Digital communication protocol</a:t>
            </a:r>
          </a:p>
          <a:p>
            <a:r>
              <a:rPr lang="en-IN" sz="2400" dirty="0">
                <a:solidFill>
                  <a:schemeClr val="accent1">
                    <a:lumMod val="60000"/>
                    <a:lumOff val="40000"/>
                  </a:schemeClr>
                </a:solidFill>
              </a:rPr>
              <a:t>Switching devices</a:t>
            </a:r>
          </a:p>
          <a:p>
            <a:r>
              <a:rPr lang="en-IN" sz="2400" dirty="0">
                <a:solidFill>
                  <a:schemeClr val="accent1">
                    <a:lumMod val="60000"/>
                    <a:lumOff val="40000"/>
                  </a:schemeClr>
                </a:solidFill>
              </a:rPr>
              <a:t>SMPS</a:t>
            </a:r>
          </a:p>
        </p:txBody>
      </p:sp>
    </p:spTree>
    <p:extLst>
      <p:ext uri="{BB962C8B-B14F-4D97-AF65-F5344CB8AC3E}">
        <p14:creationId xmlns:p14="http://schemas.microsoft.com/office/powerpoint/2010/main" val="370926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3076-A728-FF44-1CD4-75D078232134}"/>
              </a:ext>
            </a:extLst>
          </p:cNvPr>
          <p:cNvSpPr>
            <a:spLocks noGrp="1"/>
          </p:cNvSpPr>
          <p:nvPr>
            <p:ph type="title"/>
          </p:nvPr>
        </p:nvSpPr>
        <p:spPr>
          <a:xfrm>
            <a:off x="1218883" y="1052736"/>
            <a:ext cx="10360501" cy="288032"/>
          </a:xfrm>
        </p:spPr>
        <p:txBody>
          <a:bodyPr>
            <a:normAutofit fontScale="90000"/>
          </a:bodyPr>
          <a:lstStyle/>
          <a:p>
            <a:r>
              <a:rPr lang="en-IN" sz="4000" dirty="0">
                <a:solidFill>
                  <a:schemeClr val="accent1">
                    <a:lumMod val="60000"/>
                    <a:lumOff val="40000"/>
                  </a:schemeClr>
                </a:solidFill>
              </a:rPr>
              <a:t>Digital communication protocol</a:t>
            </a:r>
            <a:br>
              <a:rPr lang="en-IN" sz="3600" dirty="0"/>
            </a:br>
            <a:endParaRPr lang="en-IN" dirty="0"/>
          </a:p>
        </p:txBody>
      </p:sp>
      <p:sp>
        <p:nvSpPr>
          <p:cNvPr id="3" name="Content Placeholder 2">
            <a:extLst>
              <a:ext uri="{FF2B5EF4-FFF2-40B4-BE49-F238E27FC236}">
                <a16:creationId xmlns:a16="http://schemas.microsoft.com/office/drawing/2014/main" id="{3B05BEF7-61EB-6C9F-436E-028A0699BCC3}"/>
              </a:ext>
            </a:extLst>
          </p:cNvPr>
          <p:cNvSpPr>
            <a:spLocks noGrp="1"/>
          </p:cNvSpPr>
          <p:nvPr>
            <p:ph idx="1"/>
          </p:nvPr>
        </p:nvSpPr>
        <p:spPr>
          <a:xfrm>
            <a:off x="1218883" y="1196752"/>
            <a:ext cx="10360501" cy="4967317"/>
          </a:xfrm>
        </p:spPr>
        <p:txBody>
          <a:bodyPr/>
          <a:lstStyle/>
          <a:p>
            <a:r>
              <a:rPr lang="en-IN" dirty="0"/>
              <a:t>UART</a:t>
            </a:r>
          </a:p>
          <a:p>
            <a:r>
              <a:rPr lang="en-IN" dirty="0"/>
              <a:t>USART</a:t>
            </a:r>
          </a:p>
          <a:p>
            <a:r>
              <a:rPr lang="en-IN" dirty="0"/>
              <a:t>SPI</a:t>
            </a:r>
          </a:p>
          <a:p>
            <a:r>
              <a:rPr lang="en-IN" dirty="0"/>
              <a:t>I2C</a:t>
            </a:r>
          </a:p>
          <a:p>
            <a:r>
              <a:rPr lang="en-IN" dirty="0"/>
              <a:t>CAN</a:t>
            </a:r>
          </a:p>
          <a:p>
            <a:r>
              <a:rPr lang="en-IN" dirty="0"/>
              <a:t>TWAI</a:t>
            </a:r>
          </a:p>
          <a:p>
            <a:r>
              <a:rPr lang="en-IN" dirty="0"/>
              <a:t>I2S</a:t>
            </a:r>
          </a:p>
          <a:p>
            <a:r>
              <a:rPr lang="en-IN" dirty="0"/>
              <a:t>RS232</a:t>
            </a:r>
          </a:p>
          <a:p>
            <a:endParaRPr lang="en-IN" dirty="0"/>
          </a:p>
        </p:txBody>
      </p:sp>
    </p:spTree>
    <p:extLst>
      <p:ext uri="{BB962C8B-B14F-4D97-AF65-F5344CB8AC3E}">
        <p14:creationId xmlns:p14="http://schemas.microsoft.com/office/powerpoint/2010/main" val="125376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2992-E7F0-9E82-0CAB-F3C2D8EB283B}"/>
              </a:ext>
            </a:extLst>
          </p:cNvPr>
          <p:cNvSpPr>
            <a:spLocks noGrp="1"/>
          </p:cNvSpPr>
          <p:nvPr>
            <p:ph type="title"/>
          </p:nvPr>
        </p:nvSpPr>
        <p:spPr>
          <a:xfrm>
            <a:off x="1218883" y="274637"/>
            <a:ext cx="10360501" cy="706091"/>
          </a:xfrm>
        </p:spPr>
        <p:txBody>
          <a:bodyPr/>
          <a:lstStyle/>
          <a:p>
            <a:r>
              <a:rPr lang="en-IN" dirty="0">
                <a:solidFill>
                  <a:schemeClr val="accent1">
                    <a:lumMod val="60000"/>
                    <a:lumOff val="40000"/>
                  </a:schemeClr>
                </a:solidFill>
              </a:rPr>
              <a:t>Difference between all the protocols </a:t>
            </a:r>
          </a:p>
        </p:txBody>
      </p:sp>
      <p:pic>
        <p:nvPicPr>
          <p:cNvPr id="5" name="Content Placeholder 4">
            <a:extLst>
              <a:ext uri="{FF2B5EF4-FFF2-40B4-BE49-F238E27FC236}">
                <a16:creationId xmlns:a16="http://schemas.microsoft.com/office/drawing/2014/main" id="{40D48C2F-8BAD-5445-9D01-AE47A8DBF39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412" t="36279" r="10956" b="15070"/>
          <a:stretch/>
        </p:blipFill>
        <p:spPr>
          <a:xfrm>
            <a:off x="1213404" y="1376772"/>
            <a:ext cx="10065584" cy="4788532"/>
          </a:xfrm>
        </p:spPr>
      </p:pic>
    </p:spTree>
    <p:extLst>
      <p:ext uri="{BB962C8B-B14F-4D97-AF65-F5344CB8AC3E}">
        <p14:creationId xmlns:p14="http://schemas.microsoft.com/office/powerpoint/2010/main" val="296349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319D92-3FC4-CE34-A6E3-6F4EA5C5A9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080" t="20561" r="8567" b="10941"/>
          <a:stretch/>
        </p:blipFill>
        <p:spPr>
          <a:xfrm>
            <a:off x="1125860" y="332656"/>
            <a:ext cx="10729192" cy="6120680"/>
          </a:xfrm>
        </p:spPr>
      </p:pic>
    </p:spTree>
    <p:extLst>
      <p:ext uri="{BB962C8B-B14F-4D97-AF65-F5344CB8AC3E}">
        <p14:creationId xmlns:p14="http://schemas.microsoft.com/office/powerpoint/2010/main" val="370629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D354-FFB0-FD2F-542F-C087EEF0BE38}"/>
              </a:ext>
            </a:extLst>
          </p:cNvPr>
          <p:cNvSpPr>
            <a:spLocks noGrp="1"/>
          </p:cNvSpPr>
          <p:nvPr>
            <p:ph type="title"/>
          </p:nvPr>
        </p:nvSpPr>
        <p:spPr>
          <a:xfrm>
            <a:off x="1218883" y="1340768"/>
            <a:ext cx="10360501" cy="216024"/>
          </a:xfrm>
        </p:spPr>
        <p:txBody>
          <a:bodyPr>
            <a:normAutofit fontScale="90000"/>
          </a:bodyPr>
          <a:lstStyle/>
          <a:p>
            <a:r>
              <a:rPr lang="en-IN" sz="4000" dirty="0">
                <a:solidFill>
                  <a:schemeClr val="accent1">
                    <a:lumMod val="60000"/>
                    <a:lumOff val="40000"/>
                  </a:schemeClr>
                </a:solidFill>
              </a:rPr>
              <a:t>Switching devices</a:t>
            </a:r>
            <a:br>
              <a:rPr lang="en-IN" sz="3600" dirty="0"/>
            </a:br>
            <a:endParaRPr lang="en-IN" dirty="0"/>
          </a:p>
        </p:txBody>
      </p:sp>
      <p:sp>
        <p:nvSpPr>
          <p:cNvPr id="3" name="Content Placeholder 2">
            <a:extLst>
              <a:ext uri="{FF2B5EF4-FFF2-40B4-BE49-F238E27FC236}">
                <a16:creationId xmlns:a16="http://schemas.microsoft.com/office/drawing/2014/main" id="{013FD304-CF54-2588-A63D-43133290A4ED}"/>
              </a:ext>
            </a:extLst>
          </p:cNvPr>
          <p:cNvSpPr>
            <a:spLocks noGrp="1"/>
          </p:cNvSpPr>
          <p:nvPr>
            <p:ph idx="1"/>
          </p:nvPr>
        </p:nvSpPr>
        <p:spPr>
          <a:xfrm>
            <a:off x="1218883" y="1340768"/>
            <a:ext cx="10360501" cy="4823301"/>
          </a:xfrm>
        </p:spPr>
        <p:txBody>
          <a:bodyPr/>
          <a:lstStyle/>
          <a:p>
            <a:r>
              <a:rPr lang="en-US" dirty="0"/>
              <a:t>Relay</a:t>
            </a:r>
          </a:p>
          <a:p>
            <a:r>
              <a:rPr lang="en-US" dirty="0"/>
              <a:t>Transistor</a:t>
            </a:r>
          </a:p>
          <a:p>
            <a:r>
              <a:rPr lang="en-US" dirty="0"/>
              <a:t>Vacuum tubes</a:t>
            </a:r>
          </a:p>
          <a:p>
            <a:r>
              <a:rPr lang="en-US" dirty="0"/>
              <a:t>Optocoupler</a:t>
            </a:r>
          </a:p>
          <a:p>
            <a:r>
              <a:rPr lang="en-US" dirty="0"/>
              <a:t>Contactor Devices</a:t>
            </a:r>
          </a:p>
          <a:p>
            <a:r>
              <a:rPr lang="en-US" dirty="0"/>
              <a:t>MCB </a:t>
            </a:r>
          </a:p>
          <a:p>
            <a:endParaRPr lang="en-IN" dirty="0"/>
          </a:p>
        </p:txBody>
      </p:sp>
    </p:spTree>
    <p:extLst>
      <p:ext uri="{BB962C8B-B14F-4D97-AF65-F5344CB8AC3E}">
        <p14:creationId xmlns:p14="http://schemas.microsoft.com/office/powerpoint/2010/main" val="289068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F6568-0E9D-AAD3-C590-ED16DDD7E690}"/>
              </a:ext>
            </a:extLst>
          </p:cNvPr>
          <p:cNvSpPr>
            <a:spLocks noGrp="1"/>
          </p:cNvSpPr>
          <p:nvPr>
            <p:ph type="title"/>
          </p:nvPr>
        </p:nvSpPr>
        <p:spPr>
          <a:xfrm>
            <a:off x="1218883" y="1052736"/>
            <a:ext cx="10360501" cy="361029"/>
          </a:xfrm>
        </p:spPr>
        <p:txBody>
          <a:bodyPr>
            <a:normAutofit fontScale="90000"/>
          </a:bodyPr>
          <a:lstStyle/>
          <a:p>
            <a:r>
              <a:rPr lang="en-IN" sz="4000" dirty="0">
                <a:solidFill>
                  <a:schemeClr val="accent1">
                    <a:lumMod val="60000"/>
                    <a:lumOff val="40000"/>
                  </a:schemeClr>
                </a:solidFill>
              </a:rPr>
              <a:t>Switching devices comparison </a:t>
            </a:r>
            <a:br>
              <a:rPr lang="en-IN" sz="3600" dirty="0"/>
            </a:br>
            <a:endParaRPr lang="en-IN" dirty="0"/>
          </a:p>
        </p:txBody>
      </p:sp>
      <p:pic>
        <p:nvPicPr>
          <p:cNvPr id="5" name="Content Placeholder 4">
            <a:extLst>
              <a:ext uri="{FF2B5EF4-FFF2-40B4-BE49-F238E27FC236}">
                <a16:creationId xmlns:a16="http://schemas.microsoft.com/office/drawing/2014/main" id="{F489C150-36DA-DB62-EFBA-0739DA3545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914" t="35614" r="13896" b="17806"/>
          <a:stretch/>
        </p:blipFill>
        <p:spPr>
          <a:xfrm>
            <a:off x="1218883" y="1244424"/>
            <a:ext cx="9844082" cy="4848872"/>
          </a:xfrm>
        </p:spPr>
      </p:pic>
    </p:spTree>
    <p:extLst>
      <p:ext uri="{BB962C8B-B14F-4D97-AF65-F5344CB8AC3E}">
        <p14:creationId xmlns:p14="http://schemas.microsoft.com/office/powerpoint/2010/main" val="418212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EB402F-505B-A841-7255-D90A96E267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568" t="30666" r="12664" b="18653"/>
          <a:stretch/>
        </p:blipFill>
        <p:spPr>
          <a:xfrm>
            <a:off x="1233872" y="548680"/>
            <a:ext cx="10477164" cy="5832648"/>
          </a:xfrm>
        </p:spPr>
      </p:pic>
    </p:spTree>
    <p:extLst>
      <p:ext uri="{BB962C8B-B14F-4D97-AF65-F5344CB8AC3E}">
        <p14:creationId xmlns:p14="http://schemas.microsoft.com/office/powerpoint/2010/main" val="400280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7B3C-6513-5B83-53C4-DC34C84117BB}"/>
              </a:ext>
            </a:extLst>
          </p:cNvPr>
          <p:cNvSpPr>
            <a:spLocks noGrp="1"/>
          </p:cNvSpPr>
          <p:nvPr>
            <p:ph type="title"/>
          </p:nvPr>
        </p:nvSpPr>
        <p:spPr>
          <a:xfrm>
            <a:off x="1218883" y="274637"/>
            <a:ext cx="10360501" cy="634083"/>
          </a:xfrm>
        </p:spPr>
        <p:txBody>
          <a:bodyPr/>
          <a:lstStyle/>
          <a:p>
            <a:r>
              <a:rPr lang="en-IN" dirty="0">
                <a:solidFill>
                  <a:schemeClr val="accent1">
                    <a:lumMod val="60000"/>
                    <a:lumOff val="40000"/>
                  </a:schemeClr>
                </a:solidFill>
              </a:rPr>
              <a:t>SMPS</a:t>
            </a:r>
          </a:p>
        </p:txBody>
      </p:sp>
      <p:pic>
        <p:nvPicPr>
          <p:cNvPr id="23" name="Content Placeholder 22">
            <a:extLst>
              <a:ext uri="{FF2B5EF4-FFF2-40B4-BE49-F238E27FC236}">
                <a16:creationId xmlns:a16="http://schemas.microsoft.com/office/drawing/2014/main" id="{D67CFFE0-DF17-2D33-798D-9B5AAC32C0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893" t="25709" r="10798" b="17127"/>
          <a:stretch/>
        </p:blipFill>
        <p:spPr>
          <a:xfrm>
            <a:off x="1218883" y="1052736"/>
            <a:ext cx="9556049" cy="5328592"/>
          </a:xfrm>
        </p:spPr>
      </p:pic>
    </p:spTree>
    <p:extLst>
      <p:ext uri="{BB962C8B-B14F-4D97-AF65-F5344CB8AC3E}">
        <p14:creationId xmlns:p14="http://schemas.microsoft.com/office/powerpoint/2010/main" val="189353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3F5F00-F6DC-F739-F4EE-197BFB5C7F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374" t="24182" r="11181" b="14499"/>
          <a:stretch/>
        </p:blipFill>
        <p:spPr>
          <a:xfrm>
            <a:off x="1557908" y="692696"/>
            <a:ext cx="9361040" cy="5472608"/>
          </a:xfrm>
        </p:spPr>
      </p:pic>
    </p:spTree>
    <p:extLst>
      <p:ext uri="{BB962C8B-B14F-4D97-AF65-F5344CB8AC3E}">
        <p14:creationId xmlns:p14="http://schemas.microsoft.com/office/powerpoint/2010/main" val="158416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8760-BA67-7DF6-5857-E5D3C3B2EBD8}"/>
              </a:ext>
            </a:extLst>
          </p:cNvPr>
          <p:cNvSpPr>
            <a:spLocks noGrp="1"/>
          </p:cNvSpPr>
          <p:nvPr>
            <p:ph type="title"/>
          </p:nvPr>
        </p:nvSpPr>
        <p:spPr>
          <a:xfrm>
            <a:off x="1257465" y="87622"/>
            <a:ext cx="10360501" cy="922115"/>
          </a:xfrm>
        </p:spPr>
        <p:txBody>
          <a:bodyPr/>
          <a:lstStyle/>
          <a:p>
            <a:r>
              <a:rPr lang="en-IN" dirty="0">
                <a:solidFill>
                  <a:srgbClr val="FF0000"/>
                </a:solidFill>
              </a:rPr>
              <a:t>Project work</a:t>
            </a:r>
          </a:p>
        </p:txBody>
      </p:sp>
      <p:pic>
        <p:nvPicPr>
          <p:cNvPr id="24" name="Picture 23">
            <a:extLst>
              <a:ext uri="{FF2B5EF4-FFF2-40B4-BE49-F238E27FC236}">
                <a16:creationId xmlns:a16="http://schemas.microsoft.com/office/drawing/2014/main" id="{331441BB-A497-70B7-55CA-2960E8E9D617}"/>
              </a:ext>
            </a:extLst>
          </p:cNvPr>
          <p:cNvPicPr>
            <a:picLocks noChangeAspect="1"/>
          </p:cNvPicPr>
          <p:nvPr/>
        </p:nvPicPr>
        <p:blipFill rotWithShape="1">
          <a:blip r:embed="rId2">
            <a:extLst>
              <a:ext uri="{28A0092B-C50C-407E-A947-70E740481C1C}">
                <a14:useLocalDpi xmlns:a14="http://schemas.microsoft.com/office/drawing/2010/main" val="0"/>
              </a:ext>
            </a:extLst>
          </a:blip>
          <a:srcRect t="11062" b="15191"/>
          <a:stretch/>
        </p:blipFill>
        <p:spPr>
          <a:xfrm>
            <a:off x="1049984" y="1009737"/>
            <a:ext cx="3354770" cy="4568836"/>
          </a:xfrm>
          <a:prstGeom prst="rect">
            <a:avLst/>
          </a:prstGeom>
        </p:spPr>
      </p:pic>
      <p:pic>
        <p:nvPicPr>
          <p:cNvPr id="26" name="Picture 25">
            <a:extLst>
              <a:ext uri="{FF2B5EF4-FFF2-40B4-BE49-F238E27FC236}">
                <a16:creationId xmlns:a16="http://schemas.microsoft.com/office/drawing/2014/main" id="{C455AD10-F312-8A2A-4F4D-2A20E46AB7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330" y="999071"/>
            <a:ext cx="3354770" cy="4579502"/>
          </a:xfrm>
          <a:prstGeom prst="rect">
            <a:avLst/>
          </a:prstGeom>
        </p:spPr>
      </p:pic>
      <p:pic>
        <p:nvPicPr>
          <p:cNvPr id="28" name="Picture 27">
            <a:extLst>
              <a:ext uri="{FF2B5EF4-FFF2-40B4-BE49-F238E27FC236}">
                <a16:creationId xmlns:a16="http://schemas.microsoft.com/office/drawing/2014/main" id="{0DAB0002-8B57-6ED8-D13E-FDDAE3FA1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0676" y="1009737"/>
            <a:ext cx="3456383" cy="4579503"/>
          </a:xfrm>
          <a:prstGeom prst="rect">
            <a:avLst/>
          </a:prstGeom>
        </p:spPr>
      </p:pic>
    </p:spTree>
    <p:extLst>
      <p:ext uri="{BB962C8B-B14F-4D97-AF65-F5344CB8AC3E}">
        <p14:creationId xmlns:p14="http://schemas.microsoft.com/office/powerpoint/2010/main" val="112425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9AB0-8BBE-A023-5C04-A5B4E68814D7}"/>
              </a:ext>
            </a:extLst>
          </p:cNvPr>
          <p:cNvSpPr>
            <a:spLocks noGrp="1"/>
          </p:cNvSpPr>
          <p:nvPr>
            <p:ph type="title"/>
          </p:nvPr>
        </p:nvSpPr>
        <p:spPr>
          <a:xfrm>
            <a:off x="1218883" y="274637"/>
            <a:ext cx="10360501" cy="922115"/>
          </a:xfrm>
        </p:spPr>
        <p:txBody>
          <a:bodyPr/>
          <a:lstStyle/>
          <a:p>
            <a:r>
              <a:rPr lang="en-IN" dirty="0">
                <a:solidFill>
                  <a:srgbClr val="FF0000"/>
                </a:solidFill>
              </a:rPr>
              <a:t>Company profile</a:t>
            </a:r>
          </a:p>
        </p:txBody>
      </p:sp>
      <p:sp>
        <p:nvSpPr>
          <p:cNvPr id="3" name="Content Placeholder 2">
            <a:extLst>
              <a:ext uri="{FF2B5EF4-FFF2-40B4-BE49-F238E27FC236}">
                <a16:creationId xmlns:a16="http://schemas.microsoft.com/office/drawing/2014/main" id="{E5E0F56F-A67B-AFC2-5F4D-627B2E340752}"/>
              </a:ext>
            </a:extLst>
          </p:cNvPr>
          <p:cNvSpPr>
            <a:spLocks noGrp="1"/>
          </p:cNvSpPr>
          <p:nvPr>
            <p:ph idx="1"/>
          </p:nvPr>
        </p:nvSpPr>
        <p:spPr>
          <a:xfrm>
            <a:off x="1218883" y="1484784"/>
            <a:ext cx="10360501" cy="4679285"/>
          </a:xfrm>
        </p:spPr>
        <p:txBody>
          <a:bodyPr>
            <a:normAutofit/>
          </a:bodyPr>
          <a:lstStyle/>
          <a:p>
            <a:pPr algn="just"/>
            <a:r>
              <a:rPr lang="en-US" sz="2400" b="0" i="0" dirty="0" err="1">
                <a:effectLst/>
                <a:latin typeface="Open Sans" panose="020B0606030504020204" pitchFamily="34" charset="0"/>
              </a:rPr>
              <a:t>Ecoparadigm</a:t>
            </a:r>
            <a:r>
              <a:rPr lang="en-US" sz="2400" b="0" i="0" dirty="0">
                <a:effectLst/>
                <a:latin typeface="Open Sans" panose="020B0606030504020204" pitchFamily="34" charset="0"/>
              </a:rPr>
              <a:t> is a leading company </a:t>
            </a:r>
            <a:r>
              <a:rPr lang="en-US" sz="2400" b="0" i="0" dirty="0" err="1">
                <a:effectLst/>
                <a:latin typeface="Open Sans" panose="020B0606030504020204" pitchFamily="34" charset="0"/>
              </a:rPr>
              <a:t>specialised</a:t>
            </a:r>
            <a:r>
              <a:rPr lang="en-US" sz="2400" b="0" i="0" dirty="0">
                <a:effectLst/>
                <a:latin typeface="Open Sans" panose="020B0606030504020204" pitchFamily="34" charset="0"/>
              </a:rPr>
              <a:t> in implementing sustainable and eco-friendly development projects. With a unique mix of knowledge and experience, we work in close collaboration with the public and private sectors. </a:t>
            </a:r>
          </a:p>
          <a:p>
            <a:pPr algn="just"/>
            <a:r>
              <a:rPr lang="en-US" sz="2400" b="0" i="0" dirty="0">
                <a:effectLst/>
                <a:latin typeface="Open Sans" panose="020B0606030504020204" pitchFamily="34" charset="0"/>
              </a:rPr>
              <a:t>Since the conception of this company, we have gained extensive experience in capacity development, policy building, awareness raising, project implementation and consulting in the field of sustainable water and sanitation management. </a:t>
            </a:r>
          </a:p>
          <a:p>
            <a:pPr algn="just"/>
            <a:r>
              <a:rPr lang="en-US" sz="2400" b="0" i="0" dirty="0">
                <a:effectLst/>
                <a:latin typeface="Open Sans" panose="020B0606030504020204" pitchFamily="34" charset="0"/>
              </a:rPr>
              <a:t>The main motto of the company is to help customers on ways to </a:t>
            </a:r>
            <a:r>
              <a:rPr lang="en-US" sz="2400" b="0" i="0" dirty="0" err="1">
                <a:effectLst/>
                <a:latin typeface="Open Sans" panose="020B0606030504020204" pitchFamily="34" charset="0"/>
              </a:rPr>
              <a:t>optimise</a:t>
            </a:r>
            <a:r>
              <a:rPr lang="en-US" sz="2400" b="0" i="0" dirty="0">
                <a:effectLst/>
                <a:latin typeface="Open Sans" panose="020B0606030504020204" pitchFamily="34" charset="0"/>
              </a:rPr>
              <a:t> their </a:t>
            </a:r>
            <a:r>
              <a:rPr lang="en-US" sz="2400" b="0" i="0" dirty="0" err="1">
                <a:effectLst/>
                <a:latin typeface="Open Sans" panose="020B0606030504020204" pitchFamily="34" charset="0"/>
              </a:rPr>
              <a:t>utilisation</a:t>
            </a:r>
            <a:r>
              <a:rPr lang="en-US" sz="2400" b="0" i="0" dirty="0">
                <a:effectLst/>
                <a:latin typeface="Open Sans" panose="020B0606030504020204" pitchFamily="34" charset="0"/>
              </a:rPr>
              <a:t> of resources and conserve the environment.</a:t>
            </a:r>
            <a:endParaRPr lang="en-IN" sz="2400" dirty="0"/>
          </a:p>
        </p:txBody>
      </p:sp>
    </p:spTree>
    <p:extLst>
      <p:ext uri="{BB962C8B-B14F-4D97-AF65-F5344CB8AC3E}">
        <p14:creationId xmlns:p14="http://schemas.microsoft.com/office/powerpoint/2010/main" val="412936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C31FAE-3829-1964-5450-9FEA3FA005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844" y="260648"/>
            <a:ext cx="5976666" cy="2977942"/>
          </a:xfrm>
          <a:prstGeom prst="rect">
            <a:avLst/>
          </a:prstGeom>
        </p:spPr>
      </p:pic>
      <p:pic>
        <p:nvPicPr>
          <p:cNvPr id="6" name="Picture 5">
            <a:extLst>
              <a:ext uri="{FF2B5EF4-FFF2-40B4-BE49-F238E27FC236}">
                <a16:creationId xmlns:a16="http://schemas.microsoft.com/office/drawing/2014/main" id="{8D6D36DF-ADCA-9B1C-2159-729837000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32" y="260648"/>
            <a:ext cx="4752527" cy="5904656"/>
          </a:xfrm>
          <a:prstGeom prst="rect">
            <a:avLst/>
          </a:prstGeom>
        </p:spPr>
      </p:pic>
      <p:pic>
        <p:nvPicPr>
          <p:cNvPr id="7" name="Picture 6">
            <a:extLst>
              <a:ext uri="{FF2B5EF4-FFF2-40B4-BE49-F238E27FC236}">
                <a16:creationId xmlns:a16="http://schemas.microsoft.com/office/drawing/2014/main" id="{3D197260-7042-4700-A5C4-014735D78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530017" y="1808819"/>
            <a:ext cx="2880320" cy="5976666"/>
          </a:xfrm>
          <a:prstGeom prst="rect">
            <a:avLst/>
          </a:prstGeom>
        </p:spPr>
      </p:pic>
    </p:spTree>
    <p:extLst>
      <p:ext uri="{BB962C8B-B14F-4D97-AF65-F5344CB8AC3E}">
        <p14:creationId xmlns:p14="http://schemas.microsoft.com/office/powerpoint/2010/main" val="288152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8538F1-2A13-B2D3-120C-F269187142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509" t="14795" r="7888" b="23412"/>
          <a:stretch/>
        </p:blipFill>
        <p:spPr>
          <a:xfrm>
            <a:off x="891836" y="195720"/>
            <a:ext cx="3960440" cy="2814066"/>
          </a:xfrm>
        </p:spPr>
      </p:pic>
      <p:pic>
        <p:nvPicPr>
          <p:cNvPr id="7" name="Picture 6">
            <a:extLst>
              <a:ext uri="{FF2B5EF4-FFF2-40B4-BE49-F238E27FC236}">
                <a16:creationId xmlns:a16="http://schemas.microsoft.com/office/drawing/2014/main" id="{AE9934F8-E52A-C5D3-A404-A84ACDCE65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900" r="16005"/>
          <a:stretch/>
        </p:blipFill>
        <p:spPr>
          <a:xfrm>
            <a:off x="5265290" y="745073"/>
            <a:ext cx="3024336" cy="4529425"/>
          </a:xfrm>
          <a:prstGeom prst="rect">
            <a:avLst/>
          </a:prstGeom>
        </p:spPr>
      </p:pic>
      <p:pic>
        <p:nvPicPr>
          <p:cNvPr id="9" name="Picture 8">
            <a:extLst>
              <a:ext uri="{FF2B5EF4-FFF2-40B4-BE49-F238E27FC236}">
                <a16:creationId xmlns:a16="http://schemas.microsoft.com/office/drawing/2014/main" id="{5A6CA84B-AEB3-BA95-4F11-96E15B847E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8708" y="745073"/>
            <a:ext cx="3024336" cy="4529424"/>
          </a:xfrm>
          <a:prstGeom prst="rect">
            <a:avLst/>
          </a:prstGeom>
        </p:spPr>
      </p:pic>
      <p:pic>
        <p:nvPicPr>
          <p:cNvPr id="11" name="Picture 10">
            <a:extLst>
              <a:ext uri="{FF2B5EF4-FFF2-40B4-BE49-F238E27FC236}">
                <a16:creationId xmlns:a16="http://schemas.microsoft.com/office/drawing/2014/main" id="{194D4D4D-0966-7345-AB3E-C369B018B4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521902" y="2576220"/>
            <a:ext cx="2736307" cy="3924439"/>
          </a:xfrm>
          <a:prstGeom prst="rect">
            <a:avLst/>
          </a:prstGeom>
        </p:spPr>
      </p:pic>
    </p:spTree>
    <p:extLst>
      <p:ext uri="{BB962C8B-B14F-4D97-AF65-F5344CB8AC3E}">
        <p14:creationId xmlns:p14="http://schemas.microsoft.com/office/powerpoint/2010/main" val="357146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C07A838-1EF6-36D7-32A9-91E9E37E3C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3892" y="332656"/>
            <a:ext cx="4680520" cy="5376598"/>
          </a:xfrm>
        </p:spPr>
      </p:pic>
      <p:pic>
        <p:nvPicPr>
          <p:cNvPr id="13" name="Picture 12">
            <a:extLst>
              <a:ext uri="{FF2B5EF4-FFF2-40B4-BE49-F238E27FC236}">
                <a16:creationId xmlns:a16="http://schemas.microsoft.com/office/drawing/2014/main" id="{F8E91358-1D6F-F984-CC20-73B1183B1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484" y="332656"/>
            <a:ext cx="4536504" cy="5376598"/>
          </a:xfrm>
          <a:prstGeom prst="rect">
            <a:avLst/>
          </a:prstGeom>
        </p:spPr>
      </p:pic>
    </p:spTree>
    <p:extLst>
      <p:ext uri="{BB962C8B-B14F-4D97-AF65-F5344CB8AC3E}">
        <p14:creationId xmlns:p14="http://schemas.microsoft.com/office/powerpoint/2010/main" val="4251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7298C24-1E1D-F52C-9290-700E6D71C39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523" b="19318"/>
          <a:stretch/>
        </p:blipFill>
        <p:spPr>
          <a:xfrm>
            <a:off x="1197868" y="332656"/>
            <a:ext cx="10585176" cy="5620128"/>
          </a:xfrm>
        </p:spPr>
      </p:pic>
    </p:spTree>
    <p:extLst>
      <p:ext uri="{BB962C8B-B14F-4D97-AF65-F5344CB8AC3E}">
        <p14:creationId xmlns:p14="http://schemas.microsoft.com/office/powerpoint/2010/main" val="4509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2D371-7B3C-05D6-304C-44A29724CB20}"/>
              </a:ext>
            </a:extLst>
          </p:cNvPr>
          <p:cNvSpPr>
            <a:spLocks noGrp="1"/>
          </p:cNvSpPr>
          <p:nvPr>
            <p:ph type="title"/>
          </p:nvPr>
        </p:nvSpPr>
        <p:spPr>
          <a:xfrm>
            <a:off x="1218883" y="1196752"/>
            <a:ext cx="10360501" cy="288032"/>
          </a:xfrm>
        </p:spPr>
        <p:txBody>
          <a:bodyPr>
            <a:normAutofit fontScale="90000"/>
          </a:bodyPr>
          <a:lstStyle/>
          <a:p>
            <a:r>
              <a:rPr lang="en-IN" sz="4000" dirty="0">
                <a:solidFill>
                  <a:srgbClr val="FF0000"/>
                </a:solidFill>
              </a:rPr>
              <a:t>Appendix – Hongasandra-1</a:t>
            </a:r>
            <a:br>
              <a:rPr lang="en-IN" sz="3600" dirty="0"/>
            </a:br>
            <a:endParaRPr lang="en-IN" dirty="0"/>
          </a:p>
        </p:txBody>
      </p:sp>
      <p:pic>
        <p:nvPicPr>
          <p:cNvPr id="5" name="Content Placeholder 4">
            <a:extLst>
              <a:ext uri="{FF2B5EF4-FFF2-40B4-BE49-F238E27FC236}">
                <a16:creationId xmlns:a16="http://schemas.microsoft.com/office/drawing/2014/main" id="{D2454F57-B5F6-0534-AECD-CC0A9682258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6551" y="1203456"/>
            <a:ext cx="5019545" cy="4889840"/>
          </a:xfrm>
        </p:spPr>
      </p:pic>
      <p:pic>
        <p:nvPicPr>
          <p:cNvPr id="7" name="Picture 6">
            <a:extLst>
              <a:ext uri="{FF2B5EF4-FFF2-40B4-BE49-F238E27FC236}">
                <a16:creationId xmlns:a16="http://schemas.microsoft.com/office/drawing/2014/main" id="{C43CEF7D-266C-1DBE-B74A-62209BE6A9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164" y="1196752"/>
            <a:ext cx="5252552" cy="4889840"/>
          </a:xfrm>
          <a:prstGeom prst="rect">
            <a:avLst/>
          </a:prstGeom>
        </p:spPr>
      </p:pic>
    </p:spTree>
    <p:extLst>
      <p:ext uri="{BB962C8B-B14F-4D97-AF65-F5344CB8AC3E}">
        <p14:creationId xmlns:p14="http://schemas.microsoft.com/office/powerpoint/2010/main" val="203541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D35BCB-1BBB-FDD9-3F35-C3F9FDED005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485"/>
          <a:stretch/>
        </p:blipFill>
        <p:spPr>
          <a:xfrm>
            <a:off x="1413892" y="836712"/>
            <a:ext cx="2924160" cy="4679479"/>
          </a:xfrm>
        </p:spPr>
      </p:pic>
      <p:pic>
        <p:nvPicPr>
          <p:cNvPr id="7" name="Picture 6">
            <a:extLst>
              <a:ext uri="{FF2B5EF4-FFF2-40B4-BE49-F238E27FC236}">
                <a16:creationId xmlns:a16="http://schemas.microsoft.com/office/drawing/2014/main" id="{87119E44-3D8C-73DF-1D88-63AC0BC4A559}"/>
              </a:ext>
            </a:extLst>
          </p:cNvPr>
          <p:cNvPicPr>
            <a:picLocks noChangeAspect="1"/>
          </p:cNvPicPr>
          <p:nvPr/>
        </p:nvPicPr>
        <p:blipFill rotWithShape="1">
          <a:blip r:embed="rId3">
            <a:extLst>
              <a:ext uri="{28A0092B-C50C-407E-A947-70E740481C1C}">
                <a14:useLocalDpi xmlns:a14="http://schemas.microsoft.com/office/drawing/2010/main" val="0"/>
              </a:ext>
            </a:extLst>
          </a:blip>
          <a:srcRect t="14300"/>
          <a:stretch/>
        </p:blipFill>
        <p:spPr>
          <a:xfrm>
            <a:off x="5014292" y="834894"/>
            <a:ext cx="2924160" cy="4679479"/>
          </a:xfrm>
          <a:prstGeom prst="rect">
            <a:avLst/>
          </a:prstGeom>
        </p:spPr>
      </p:pic>
      <p:pic>
        <p:nvPicPr>
          <p:cNvPr id="9" name="Picture 8">
            <a:extLst>
              <a:ext uri="{FF2B5EF4-FFF2-40B4-BE49-F238E27FC236}">
                <a16:creationId xmlns:a16="http://schemas.microsoft.com/office/drawing/2014/main" id="{367D5EB6-95AC-85E2-44A4-A363BEE0B27C}"/>
              </a:ext>
            </a:extLst>
          </p:cNvPr>
          <p:cNvPicPr>
            <a:picLocks noChangeAspect="1"/>
          </p:cNvPicPr>
          <p:nvPr/>
        </p:nvPicPr>
        <p:blipFill rotWithShape="1">
          <a:blip r:embed="rId4">
            <a:extLst>
              <a:ext uri="{28A0092B-C50C-407E-A947-70E740481C1C}">
                <a14:useLocalDpi xmlns:a14="http://schemas.microsoft.com/office/drawing/2010/main" val="0"/>
              </a:ext>
            </a:extLst>
          </a:blip>
          <a:srcRect t="14300"/>
          <a:stretch/>
        </p:blipFill>
        <p:spPr>
          <a:xfrm>
            <a:off x="8614692" y="836712"/>
            <a:ext cx="2924160" cy="4679479"/>
          </a:xfrm>
          <a:prstGeom prst="rect">
            <a:avLst/>
          </a:prstGeom>
        </p:spPr>
      </p:pic>
    </p:spTree>
    <p:extLst>
      <p:ext uri="{BB962C8B-B14F-4D97-AF65-F5344CB8AC3E}">
        <p14:creationId xmlns:p14="http://schemas.microsoft.com/office/powerpoint/2010/main" val="309973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ACD3-F65D-5A8B-A047-C686432967D2}"/>
              </a:ext>
            </a:extLst>
          </p:cNvPr>
          <p:cNvSpPr>
            <a:spLocks noGrp="1"/>
          </p:cNvSpPr>
          <p:nvPr>
            <p:ph type="title"/>
          </p:nvPr>
        </p:nvSpPr>
        <p:spPr>
          <a:xfrm>
            <a:off x="1218883" y="274637"/>
            <a:ext cx="10360501" cy="706091"/>
          </a:xfrm>
        </p:spPr>
        <p:txBody>
          <a:bodyPr/>
          <a:lstStyle/>
          <a:p>
            <a:r>
              <a:rPr lang="en-IN" dirty="0">
                <a:solidFill>
                  <a:srgbClr val="FF0000"/>
                </a:solidFill>
              </a:rPr>
              <a:t>Appendix – Hongasandra-2</a:t>
            </a:r>
          </a:p>
        </p:txBody>
      </p:sp>
      <p:pic>
        <p:nvPicPr>
          <p:cNvPr id="13" name="Content Placeholder 12">
            <a:extLst>
              <a:ext uri="{FF2B5EF4-FFF2-40B4-BE49-F238E27FC236}">
                <a16:creationId xmlns:a16="http://schemas.microsoft.com/office/drawing/2014/main" id="{01590241-FCBB-420F-6D15-CDC0E398B7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950481" y="-1307220"/>
            <a:ext cx="4596910" cy="10060105"/>
          </a:xfrm>
        </p:spPr>
      </p:pic>
    </p:spTree>
    <p:extLst>
      <p:ext uri="{BB962C8B-B14F-4D97-AF65-F5344CB8AC3E}">
        <p14:creationId xmlns:p14="http://schemas.microsoft.com/office/powerpoint/2010/main" val="338291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B88006F-A4DB-377E-D9E7-01A5891A3D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861" y="692696"/>
            <a:ext cx="4608511" cy="5687591"/>
          </a:xfrm>
        </p:spPr>
      </p:pic>
      <p:pic>
        <p:nvPicPr>
          <p:cNvPr id="11" name="Picture 10">
            <a:extLst>
              <a:ext uri="{FF2B5EF4-FFF2-40B4-BE49-F238E27FC236}">
                <a16:creationId xmlns:a16="http://schemas.microsoft.com/office/drawing/2014/main" id="{3AA6BD2A-1812-BE4D-4B59-02766B8B8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428" y="700763"/>
            <a:ext cx="4824536" cy="5687591"/>
          </a:xfrm>
          <a:prstGeom prst="rect">
            <a:avLst/>
          </a:prstGeom>
        </p:spPr>
      </p:pic>
    </p:spTree>
    <p:extLst>
      <p:ext uri="{BB962C8B-B14F-4D97-AF65-F5344CB8AC3E}">
        <p14:creationId xmlns:p14="http://schemas.microsoft.com/office/powerpoint/2010/main" val="248181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1EFF0B-ADB4-1BB4-5DD4-2F6BB7FCF0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860" y="692696"/>
            <a:ext cx="4752528" cy="5688632"/>
          </a:xfrm>
        </p:spPr>
      </p:pic>
      <p:pic>
        <p:nvPicPr>
          <p:cNvPr id="7" name="Picture 6">
            <a:extLst>
              <a:ext uri="{FF2B5EF4-FFF2-40B4-BE49-F238E27FC236}">
                <a16:creationId xmlns:a16="http://schemas.microsoft.com/office/drawing/2014/main" id="{D2763007-24FA-396B-BA00-EE5BF726F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438" y="692696"/>
            <a:ext cx="4832750" cy="5688632"/>
          </a:xfrm>
          <a:prstGeom prst="rect">
            <a:avLst/>
          </a:prstGeom>
        </p:spPr>
      </p:pic>
    </p:spTree>
    <p:extLst>
      <p:ext uri="{BB962C8B-B14F-4D97-AF65-F5344CB8AC3E}">
        <p14:creationId xmlns:p14="http://schemas.microsoft.com/office/powerpoint/2010/main" val="35560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FD8A-B4BA-7BBF-5620-33A3AC302E0A}"/>
              </a:ext>
            </a:extLst>
          </p:cNvPr>
          <p:cNvSpPr>
            <a:spLocks noGrp="1"/>
          </p:cNvSpPr>
          <p:nvPr>
            <p:ph type="title"/>
          </p:nvPr>
        </p:nvSpPr>
        <p:spPr>
          <a:xfrm>
            <a:off x="1218883" y="274637"/>
            <a:ext cx="10360501" cy="634083"/>
          </a:xfrm>
        </p:spPr>
        <p:txBody>
          <a:bodyPr/>
          <a:lstStyle/>
          <a:p>
            <a:r>
              <a:rPr lang="en-IN" dirty="0">
                <a:solidFill>
                  <a:srgbClr val="FF0000"/>
                </a:solidFill>
              </a:rPr>
              <a:t>References</a:t>
            </a:r>
          </a:p>
        </p:txBody>
      </p:sp>
      <p:sp>
        <p:nvSpPr>
          <p:cNvPr id="6" name="Content Placeholder 2">
            <a:extLst>
              <a:ext uri="{FF2B5EF4-FFF2-40B4-BE49-F238E27FC236}">
                <a16:creationId xmlns:a16="http://schemas.microsoft.com/office/drawing/2014/main" id="{47459096-5ECD-B2BA-3C53-9BFE840FD254}"/>
              </a:ext>
            </a:extLst>
          </p:cNvPr>
          <p:cNvSpPr>
            <a:spLocks noGrp="1"/>
          </p:cNvSpPr>
          <p:nvPr>
            <p:ph idx="1"/>
          </p:nvPr>
        </p:nvSpPr>
        <p:spPr>
          <a:xfrm>
            <a:off x="1219200" y="981075"/>
            <a:ext cx="10360025" cy="5183188"/>
          </a:xfrm>
        </p:spPr>
        <p:txBody>
          <a:bodyPr>
            <a:normAutofit/>
          </a:bodyPr>
          <a:lstStyle/>
          <a:p>
            <a:pPr marL="457200" indent="-457200">
              <a:buFont typeface="+mj-lt"/>
              <a:buAutoNum type="arabicPeriod"/>
            </a:pPr>
            <a:r>
              <a:rPr lang="en-IN" sz="2000" dirty="0">
                <a:hlinkClick r:id="rId2"/>
              </a:rPr>
              <a:t>https://th.bing.com/th/id/OIP.anIj76jQybMOQs28GvzwkAHaDo?rs=1&amp;pid=ImgDetMain</a:t>
            </a:r>
            <a:endParaRPr lang="en-IN" sz="2000" dirty="0"/>
          </a:p>
          <a:p>
            <a:pPr marL="457200" indent="-457200">
              <a:buFont typeface="+mj-lt"/>
              <a:buAutoNum type="arabicPeriod"/>
            </a:pPr>
            <a:r>
              <a:rPr lang="en-IN" sz="2000" dirty="0">
                <a:hlinkClick r:id="rId3"/>
              </a:rPr>
              <a:t>https://th.bing.com/th/id/OIP._9yItdk_Y5U4-xAnduU_-QAAAA?rs=1&amp;pid=ImgDetMain</a:t>
            </a:r>
            <a:endParaRPr lang="en-IN" sz="2000" dirty="0"/>
          </a:p>
          <a:p>
            <a:pPr marL="457200" indent="-457200">
              <a:buFont typeface="+mj-lt"/>
              <a:buAutoNum type="arabicPeriod"/>
            </a:pPr>
            <a:r>
              <a:rPr lang="en-IN" sz="2000" dirty="0">
                <a:hlinkClick r:id="rId4"/>
              </a:rPr>
              <a:t>https://www.researchgate.net/profile/Tolotra-Samuel-Randriakotonjanahary/publication/338954801/figure/fig8/AS:853470546493447@1580494643280/9-STM32-pinout-diagram.jpg</a:t>
            </a:r>
            <a:endParaRPr lang="en-IN" sz="2000" dirty="0"/>
          </a:p>
          <a:p>
            <a:pPr marL="457200" indent="-457200">
              <a:buFont typeface="+mj-lt"/>
              <a:buAutoNum type="arabicPeriod"/>
            </a:pPr>
            <a:r>
              <a:rPr lang="en-IN" sz="2000" dirty="0">
                <a:hlinkClick r:id="rId5"/>
              </a:rPr>
              <a:t>https://blog.asksensors.com/wp-content/uploads/2020/04/gps.jpg</a:t>
            </a:r>
            <a:endParaRPr lang="en-IN" sz="2000" dirty="0"/>
          </a:p>
          <a:p>
            <a:pPr marL="457200" indent="-457200">
              <a:buFont typeface="+mj-lt"/>
              <a:buAutoNum type="arabicPeriod"/>
            </a:pPr>
            <a:r>
              <a:rPr lang="en-IN" sz="2000" dirty="0">
                <a:hlinkClick r:id="rId6"/>
              </a:rPr>
              <a:t>https://i.ytimg.com/vi/FzgqbPkJgNA/hqdefault.jpg</a:t>
            </a:r>
            <a:endParaRPr lang="en-IN" sz="2000" dirty="0"/>
          </a:p>
          <a:p>
            <a:pPr marL="457200" indent="-457200">
              <a:buFont typeface="+mj-lt"/>
              <a:buAutoNum type="arabicPeriod"/>
            </a:pPr>
            <a:r>
              <a:rPr lang="en-IN" sz="2000" dirty="0">
                <a:hlinkClick r:id="rId7"/>
              </a:rPr>
              <a:t>https://components101.com/sites/default/files/components/HC-05-Bluetooth-Module.jpg</a:t>
            </a:r>
            <a:endParaRPr lang="en-IN" sz="2000" dirty="0"/>
          </a:p>
          <a:p>
            <a:pPr marL="457200" indent="-457200">
              <a:buFont typeface="+mj-lt"/>
              <a:buAutoNum type="arabicPeriod"/>
            </a:pPr>
            <a:r>
              <a:rPr lang="en-IN" sz="2000" dirty="0">
                <a:hlinkClick r:id="rId8"/>
              </a:rPr>
              <a:t>https://www.theengineeringprojects.com/wp-content/uploads/2021/08/Top-WiFi-Embedded-Modules-for-IoT-Projects.png</a:t>
            </a:r>
            <a:endParaRPr lang="en-IN" sz="2000" dirty="0"/>
          </a:p>
          <a:p>
            <a:pPr marL="457200" indent="-457200">
              <a:buFont typeface="+mj-lt"/>
              <a:buAutoNum type="arabicPeriod"/>
            </a:pPr>
            <a:endParaRPr lang="en-IN" sz="2000" dirty="0"/>
          </a:p>
          <a:p>
            <a:pPr marL="457200" indent="-457200">
              <a:buFont typeface="+mj-lt"/>
              <a:buAutoNum type="arabicPeriod"/>
            </a:pPr>
            <a:endParaRPr lang="en-IN" sz="2000" dirty="0"/>
          </a:p>
          <a:p>
            <a:pPr marL="457200" indent="-457200">
              <a:buFont typeface="+mj-lt"/>
              <a:buAutoNum type="arabicPeriod"/>
            </a:pPr>
            <a:endParaRPr lang="en-IN" sz="2000" dirty="0"/>
          </a:p>
          <a:p>
            <a:pPr marL="457200" indent="-457200">
              <a:buFont typeface="+mj-lt"/>
              <a:buAutoNum type="arabicPeriod"/>
            </a:pPr>
            <a:endParaRPr lang="en-IN" sz="2000" dirty="0"/>
          </a:p>
          <a:p>
            <a:pPr marL="0" indent="0">
              <a:buNone/>
            </a:pPr>
            <a:endParaRPr lang="en-IN" sz="2000" dirty="0"/>
          </a:p>
          <a:p>
            <a:pPr marL="0" indent="0">
              <a:buNone/>
            </a:pPr>
            <a:endParaRPr lang="en-IN" sz="2000" dirty="0"/>
          </a:p>
        </p:txBody>
      </p:sp>
    </p:spTree>
    <p:extLst>
      <p:ext uri="{BB962C8B-B14F-4D97-AF65-F5344CB8AC3E}">
        <p14:creationId xmlns:p14="http://schemas.microsoft.com/office/powerpoint/2010/main" val="35169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FD85-946D-AAAD-1C56-1AF5A1EFCF92}"/>
              </a:ext>
            </a:extLst>
          </p:cNvPr>
          <p:cNvSpPr>
            <a:spLocks noGrp="1"/>
          </p:cNvSpPr>
          <p:nvPr>
            <p:ph type="title"/>
          </p:nvPr>
        </p:nvSpPr>
        <p:spPr>
          <a:xfrm>
            <a:off x="1218883" y="274637"/>
            <a:ext cx="10360501" cy="922115"/>
          </a:xfrm>
        </p:spPr>
        <p:txBody>
          <a:bodyPr/>
          <a:lstStyle/>
          <a:p>
            <a:r>
              <a:rPr lang="en-IN" dirty="0">
                <a:solidFill>
                  <a:srgbClr val="FF0000"/>
                </a:solidFill>
              </a:rPr>
              <a:t>Tools and technology</a:t>
            </a:r>
          </a:p>
        </p:txBody>
      </p:sp>
      <p:sp>
        <p:nvSpPr>
          <p:cNvPr id="3" name="Content Placeholder 2">
            <a:extLst>
              <a:ext uri="{FF2B5EF4-FFF2-40B4-BE49-F238E27FC236}">
                <a16:creationId xmlns:a16="http://schemas.microsoft.com/office/drawing/2014/main" id="{62476D11-3CD2-25FE-38F8-F183EFB50C81}"/>
              </a:ext>
            </a:extLst>
          </p:cNvPr>
          <p:cNvSpPr>
            <a:spLocks noGrp="1"/>
          </p:cNvSpPr>
          <p:nvPr>
            <p:ph idx="1"/>
          </p:nvPr>
        </p:nvSpPr>
        <p:spPr>
          <a:xfrm>
            <a:off x="1218883" y="1268760"/>
            <a:ext cx="10360501" cy="4895309"/>
          </a:xfrm>
        </p:spPr>
        <p:txBody>
          <a:bodyPr>
            <a:normAutofit/>
          </a:bodyPr>
          <a:lstStyle/>
          <a:p>
            <a:r>
              <a:rPr lang="en-IN" sz="2400" dirty="0">
                <a:solidFill>
                  <a:schemeClr val="accent1">
                    <a:lumMod val="40000"/>
                    <a:lumOff val="60000"/>
                  </a:schemeClr>
                </a:solidFill>
              </a:rPr>
              <a:t>ESP32</a:t>
            </a:r>
          </a:p>
          <a:p>
            <a:r>
              <a:rPr lang="en-IN" sz="2400" dirty="0">
                <a:solidFill>
                  <a:schemeClr val="accent1">
                    <a:lumMod val="40000"/>
                    <a:lumOff val="60000"/>
                  </a:schemeClr>
                </a:solidFill>
              </a:rPr>
              <a:t>Arduino Due</a:t>
            </a:r>
          </a:p>
          <a:p>
            <a:r>
              <a:rPr lang="en-IN" sz="2400" dirty="0">
                <a:solidFill>
                  <a:schemeClr val="accent1">
                    <a:lumMod val="40000"/>
                    <a:lumOff val="60000"/>
                  </a:schemeClr>
                </a:solidFill>
              </a:rPr>
              <a:t>STM32</a:t>
            </a:r>
          </a:p>
          <a:p>
            <a:r>
              <a:rPr lang="en-IN" sz="2400" dirty="0">
                <a:solidFill>
                  <a:schemeClr val="accent1">
                    <a:lumMod val="40000"/>
                    <a:lumOff val="60000"/>
                  </a:schemeClr>
                </a:solidFill>
              </a:rPr>
              <a:t>GPS Modules</a:t>
            </a:r>
          </a:p>
          <a:p>
            <a:r>
              <a:rPr lang="en-IN" sz="2400" dirty="0">
                <a:solidFill>
                  <a:schemeClr val="accent1">
                    <a:lumMod val="40000"/>
                    <a:lumOff val="60000"/>
                  </a:schemeClr>
                </a:solidFill>
              </a:rPr>
              <a:t>HX711 IC &amp; Loadcells</a:t>
            </a:r>
          </a:p>
          <a:p>
            <a:r>
              <a:rPr lang="en-IN" sz="2400" dirty="0">
                <a:solidFill>
                  <a:schemeClr val="accent1">
                    <a:lumMod val="40000"/>
                    <a:lumOff val="60000"/>
                  </a:schemeClr>
                </a:solidFill>
              </a:rPr>
              <a:t>TFT SPI LCD Display(ILI9488)</a:t>
            </a:r>
          </a:p>
          <a:p>
            <a:r>
              <a:rPr lang="en-IN" sz="2400" dirty="0">
                <a:solidFill>
                  <a:schemeClr val="accent1">
                    <a:lumMod val="40000"/>
                    <a:lumOff val="60000"/>
                  </a:schemeClr>
                </a:solidFill>
              </a:rPr>
              <a:t>Telecom Modules</a:t>
            </a:r>
          </a:p>
        </p:txBody>
      </p:sp>
    </p:spTree>
    <p:extLst>
      <p:ext uri="{BB962C8B-B14F-4D97-AF65-F5344CB8AC3E}">
        <p14:creationId xmlns:p14="http://schemas.microsoft.com/office/powerpoint/2010/main" val="274496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st Nation Thanks You for an Outstanding LNT-AID! Benefit - Lost ...">
            <a:extLst>
              <a:ext uri="{FF2B5EF4-FFF2-40B4-BE49-F238E27FC236}">
                <a16:creationId xmlns:a16="http://schemas.microsoft.com/office/drawing/2014/main" id="{1CCD97FD-15C3-6E1A-B26F-1DBB93E4EA8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 y="21744"/>
            <a:ext cx="12188824" cy="683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92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5B07-F603-6DEB-23E2-E32EC0BDAB78}"/>
              </a:ext>
            </a:extLst>
          </p:cNvPr>
          <p:cNvSpPr>
            <a:spLocks noGrp="1"/>
          </p:cNvSpPr>
          <p:nvPr>
            <p:ph type="title"/>
          </p:nvPr>
        </p:nvSpPr>
        <p:spPr>
          <a:xfrm>
            <a:off x="1218883" y="274637"/>
            <a:ext cx="10360501" cy="634083"/>
          </a:xfrm>
        </p:spPr>
        <p:txBody>
          <a:bodyPr/>
          <a:lstStyle/>
          <a:p>
            <a:r>
              <a:rPr lang="en-IN" dirty="0">
                <a:solidFill>
                  <a:schemeClr val="accent1">
                    <a:lumMod val="40000"/>
                    <a:lumOff val="60000"/>
                  </a:schemeClr>
                </a:solidFill>
              </a:rPr>
              <a:t>ESP32</a:t>
            </a:r>
          </a:p>
        </p:txBody>
      </p:sp>
      <p:sp>
        <p:nvSpPr>
          <p:cNvPr id="3" name="Content Placeholder 2">
            <a:extLst>
              <a:ext uri="{FF2B5EF4-FFF2-40B4-BE49-F238E27FC236}">
                <a16:creationId xmlns:a16="http://schemas.microsoft.com/office/drawing/2014/main" id="{0D9A0F17-58D0-6BFB-A308-1715A591DF9C}"/>
              </a:ext>
            </a:extLst>
          </p:cNvPr>
          <p:cNvSpPr>
            <a:spLocks noGrp="1"/>
          </p:cNvSpPr>
          <p:nvPr>
            <p:ph idx="1"/>
          </p:nvPr>
        </p:nvSpPr>
        <p:spPr>
          <a:xfrm>
            <a:off x="1218882" y="881186"/>
            <a:ext cx="10708177" cy="5183341"/>
          </a:xfrm>
        </p:spPr>
        <p:txBody>
          <a:bodyPr>
            <a:normAutofit/>
          </a:bodyPr>
          <a:lstStyle/>
          <a:p>
            <a:pPr algn="just"/>
            <a:r>
              <a:rPr lang="en-US" sz="2400" b="0" i="0" dirty="0">
                <a:solidFill>
                  <a:srgbClr val="ECECEC"/>
                </a:solidFill>
                <a:effectLst/>
                <a:highlight>
                  <a:srgbClr val="212121"/>
                </a:highlight>
              </a:rPr>
              <a:t>The ESP32 microcontroller is a versatile, low-power chip with integrated Wi-Fi and Bluetooth capabilities, ideal for IoT applications.</a:t>
            </a:r>
          </a:p>
          <a:p>
            <a:pPr algn="just"/>
            <a:endParaRPr lang="en-IN" sz="2400" dirty="0"/>
          </a:p>
        </p:txBody>
      </p:sp>
      <p:pic>
        <p:nvPicPr>
          <p:cNvPr id="5" name="Picture 4" descr=",,,,&#10;">
            <a:extLst>
              <a:ext uri="{FF2B5EF4-FFF2-40B4-BE49-F238E27FC236}">
                <a16:creationId xmlns:a16="http://schemas.microsoft.com/office/drawing/2014/main" id="{B616EAF7-FD54-0E5E-7B37-3C3298D77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940" y="1772816"/>
            <a:ext cx="8640960" cy="4464496"/>
          </a:xfrm>
          <a:prstGeom prst="rect">
            <a:avLst/>
          </a:prstGeom>
        </p:spPr>
      </p:pic>
    </p:spTree>
    <p:extLst>
      <p:ext uri="{BB962C8B-B14F-4D97-AF65-F5344CB8AC3E}">
        <p14:creationId xmlns:p14="http://schemas.microsoft.com/office/powerpoint/2010/main" val="103029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964F7-2464-1702-8FB0-DB7D33AA61CA}"/>
              </a:ext>
            </a:extLst>
          </p:cNvPr>
          <p:cNvSpPr>
            <a:spLocks noGrp="1"/>
          </p:cNvSpPr>
          <p:nvPr>
            <p:ph type="title"/>
          </p:nvPr>
        </p:nvSpPr>
        <p:spPr>
          <a:xfrm>
            <a:off x="1218883" y="476672"/>
            <a:ext cx="10360501" cy="648072"/>
          </a:xfrm>
        </p:spPr>
        <p:txBody>
          <a:bodyPr>
            <a:normAutofit/>
          </a:bodyPr>
          <a:lstStyle/>
          <a:p>
            <a:r>
              <a:rPr lang="en-IN" dirty="0">
                <a:solidFill>
                  <a:schemeClr val="accent1">
                    <a:lumMod val="40000"/>
                    <a:lumOff val="60000"/>
                  </a:schemeClr>
                </a:solidFill>
              </a:rPr>
              <a:t>Arduino due</a:t>
            </a:r>
          </a:p>
        </p:txBody>
      </p:sp>
      <p:sp>
        <p:nvSpPr>
          <p:cNvPr id="3" name="Content Placeholder 2">
            <a:extLst>
              <a:ext uri="{FF2B5EF4-FFF2-40B4-BE49-F238E27FC236}">
                <a16:creationId xmlns:a16="http://schemas.microsoft.com/office/drawing/2014/main" id="{F646F491-8056-75B7-F192-5698405FD04F}"/>
              </a:ext>
            </a:extLst>
          </p:cNvPr>
          <p:cNvSpPr>
            <a:spLocks noGrp="1"/>
          </p:cNvSpPr>
          <p:nvPr>
            <p:ph idx="1"/>
          </p:nvPr>
        </p:nvSpPr>
        <p:spPr>
          <a:xfrm>
            <a:off x="1218883" y="1628800"/>
            <a:ext cx="10360501" cy="4824536"/>
          </a:xfrm>
        </p:spPr>
        <p:txBody>
          <a:bodyPr>
            <a:normAutofit/>
          </a:bodyPr>
          <a:lstStyle/>
          <a:p>
            <a:pPr algn="just"/>
            <a:r>
              <a:rPr lang="en-US" sz="2400" b="0" i="0" dirty="0">
                <a:solidFill>
                  <a:srgbClr val="ECECEC"/>
                </a:solidFill>
                <a:effectLst/>
                <a:highlight>
                  <a:srgbClr val="212121"/>
                </a:highlight>
                <a:latin typeface="Söhne"/>
              </a:rPr>
              <a:t>The Arduino Due microcontroller is a powerful board based on the Atmel SAM3X8E ARM Cortex-M3 CPU, offering 54 digital I/O pins and 12 analog inputs, suitable for demanding projects requiring high computational power and connectivity. It operates at 3.3V, making it compatible with a wide range of sensors and peripherals.</a:t>
            </a:r>
            <a:endParaRPr lang="en-IN" sz="2400" dirty="0"/>
          </a:p>
        </p:txBody>
      </p:sp>
    </p:spTree>
    <p:extLst>
      <p:ext uri="{BB962C8B-B14F-4D97-AF65-F5344CB8AC3E}">
        <p14:creationId xmlns:p14="http://schemas.microsoft.com/office/powerpoint/2010/main" val="261539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89CDF7-81E9-6BC4-6BB6-8021AA6749D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422004" y="123626"/>
            <a:ext cx="7560840" cy="6610747"/>
          </a:xfrm>
          <a:prstGeom prst="rect">
            <a:avLst/>
          </a:prstGeom>
        </p:spPr>
      </p:pic>
    </p:spTree>
    <p:extLst>
      <p:ext uri="{BB962C8B-B14F-4D97-AF65-F5344CB8AC3E}">
        <p14:creationId xmlns:p14="http://schemas.microsoft.com/office/powerpoint/2010/main" val="5451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00AA-F1D9-7376-3F1E-A3306111C27D}"/>
              </a:ext>
            </a:extLst>
          </p:cNvPr>
          <p:cNvSpPr>
            <a:spLocks noGrp="1"/>
          </p:cNvSpPr>
          <p:nvPr>
            <p:ph type="title"/>
          </p:nvPr>
        </p:nvSpPr>
        <p:spPr>
          <a:xfrm>
            <a:off x="1218883" y="274637"/>
            <a:ext cx="10360501" cy="634083"/>
          </a:xfrm>
        </p:spPr>
        <p:txBody>
          <a:bodyPr/>
          <a:lstStyle/>
          <a:p>
            <a:r>
              <a:rPr lang="en-IN" dirty="0">
                <a:solidFill>
                  <a:schemeClr val="accent1">
                    <a:lumMod val="40000"/>
                    <a:lumOff val="60000"/>
                  </a:schemeClr>
                </a:solidFill>
              </a:rPr>
              <a:t>STM32</a:t>
            </a:r>
          </a:p>
        </p:txBody>
      </p:sp>
      <p:sp>
        <p:nvSpPr>
          <p:cNvPr id="4" name="Content Placeholder 3">
            <a:extLst>
              <a:ext uri="{FF2B5EF4-FFF2-40B4-BE49-F238E27FC236}">
                <a16:creationId xmlns:a16="http://schemas.microsoft.com/office/drawing/2014/main" id="{FF63510B-413C-BC06-4330-104E118D660A}"/>
              </a:ext>
            </a:extLst>
          </p:cNvPr>
          <p:cNvSpPr>
            <a:spLocks noGrp="1"/>
          </p:cNvSpPr>
          <p:nvPr>
            <p:ph idx="1"/>
          </p:nvPr>
        </p:nvSpPr>
        <p:spPr>
          <a:xfrm>
            <a:off x="1218884" y="899456"/>
            <a:ext cx="10248292" cy="5264614"/>
          </a:xfrm>
        </p:spPr>
        <p:txBody>
          <a:bodyPr>
            <a:normAutofit/>
          </a:bodyPr>
          <a:lstStyle/>
          <a:p>
            <a:pPr algn="just"/>
            <a:r>
              <a:rPr lang="en-US" sz="2400" b="0" i="0" dirty="0">
                <a:solidFill>
                  <a:srgbClr val="ECECEC"/>
                </a:solidFill>
                <a:effectLst/>
                <a:highlight>
                  <a:srgbClr val="212121"/>
                </a:highlight>
              </a:rPr>
              <a:t>An STM32 board is a versatile microcontroller platform offering high performance and a wide range of peripherals for embedded applications.</a:t>
            </a:r>
          </a:p>
          <a:p>
            <a:pPr algn="just"/>
            <a:endParaRPr lang="en-IN" sz="2400" dirty="0"/>
          </a:p>
        </p:txBody>
      </p:sp>
      <p:pic>
        <p:nvPicPr>
          <p:cNvPr id="2052" name="Picture 4" descr="STM32 SWD Pinout">
            <a:extLst>
              <a:ext uri="{FF2B5EF4-FFF2-40B4-BE49-F238E27FC236}">
                <a16:creationId xmlns:a16="http://schemas.microsoft.com/office/drawing/2014/main" id="{50453ADC-2F85-6154-ECB0-E41A3508F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399" y="1762221"/>
            <a:ext cx="9340025" cy="482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2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6119-597D-B7F7-7327-647473D48303}"/>
              </a:ext>
            </a:extLst>
          </p:cNvPr>
          <p:cNvSpPr>
            <a:spLocks noGrp="1"/>
          </p:cNvSpPr>
          <p:nvPr>
            <p:ph type="title"/>
          </p:nvPr>
        </p:nvSpPr>
        <p:spPr>
          <a:xfrm>
            <a:off x="1218883" y="274637"/>
            <a:ext cx="10360501" cy="706091"/>
          </a:xfrm>
        </p:spPr>
        <p:txBody>
          <a:bodyPr/>
          <a:lstStyle/>
          <a:p>
            <a:r>
              <a:rPr lang="en-IN" dirty="0">
                <a:solidFill>
                  <a:schemeClr val="accent1">
                    <a:lumMod val="40000"/>
                    <a:lumOff val="60000"/>
                  </a:schemeClr>
                </a:solidFill>
              </a:rPr>
              <a:t>ESP32 vs Arduino due vs STM32</a:t>
            </a:r>
          </a:p>
        </p:txBody>
      </p:sp>
      <p:graphicFrame>
        <p:nvGraphicFramePr>
          <p:cNvPr id="4" name="Content Placeholder 3">
            <a:extLst>
              <a:ext uri="{FF2B5EF4-FFF2-40B4-BE49-F238E27FC236}">
                <a16:creationId xmlns:a16="http://schemas.microsoft.com/office/drawing/2014/main" id="{72E4FCF4-24F7-F2A3-E3BC-4742C9873BD8}"/>
              </a:ext>
            </a:extLst>
          </p:cNvPr>
          <p:cNvGraphicFramePr>
            <a:graphicFrameLocks noGrp="1"/>
          </p:cNvGraphicFramePr>
          <p:nvPr>
            <p:ph idx="1"/>
            <p:extLst>
              <p:ext uri="{D42A27DB-BD31-4B8C-83A1-F6EECF244321}">
                <p14:modId xmlns:p14="http://schemas.microsoft.com/office/powerpoint/2010/main" val="1114531568"/>
              </p:ext>
            </p:extLst>
          </p:nvPr>
        </p:nvGraphicFramePr>
        <p:xfrm>
          <a:off x="1350534" y="1196752"/>
          <a:ext cx="10360504" cy="5287396"/>
        </p:xfrm>
        <a:graphic>
          <a:graphicData uri="http://schemas.openxmlformats.org/drawingml/2006/table">
            <a:tbl>
              <a:tblPr firstRow="1" bandRow="1">
                <a:tableStyleId>{5C22544A-7EE6-4342-B048-85BDC9FD1C3A}</a:tableStyleId>
              </a:tblPr>
              <a:tblGrid>
                <a:gridCol w="2590126">
                  <a:extLst>
                    <a:ext uri="{9D8B030D-6E8A-4147-A177-3AD203B41FA5}">
                      <a16:colId xmlns:a16="http://schemas.microsoft.com/office/drawing/2014/main" val="1256143635"/>
                    </a:ext>
                  </a:extLst>
                </a:gridCol>
                <a:gridCol w="2590126">
                  <a:extLst>
                    <a:ext uri="{9D8B030D-6E8A-4147-A177-3AD203B41FA5}">
                      <a16:colId xmlns:a16="http://schemas.microsoft.com/office/drawing/2014/main" val="84413003"/>
                    </a:ext>
                  </a:extLst>
                </a:gridCol>
                <a:gridCol w="2590126">
                  <a:extLst>
                    <a:ext uri="{9D8B030D-6E8A-4147-A177-3AD203B41FA5}">
                      <a16:colId xmlns:a16="http://schemas.microsoft.com/office/drawing/2014/main" val="1312071753"/>
                    </a:ext>
                  </a:extLst>
                </a:gridCol>
                <a:gridCol w="2590126">
                  <a:extLst>
                    <a:ext uri="{9D8B030D-6E8A-4147-A177-3AD203B41FA5}">
                      <a16:colId xmlns:a16="http://schemas.microsoft.com/office/drawing/2014/main" val="3874557283"/>
                    </a:ext>
                  </a:extLst>
                </a:gridCol>
              </a:tblGrid>
              <a:tr h="518458">
                <a:tc>
                  <a:txBody>
                    <a:bodyPr/>
                    <a:lstStyle/>
                    <a:p>
                      <a:pPr algn="ctr"/>
                      <a:r>
                        <a:rPr lang="en-IN" sz="2000" dirty="0"/>
                        <a:t>Parameters</a:t>
                      </a:r>
                    </a:p>
                  </a:txBody>
                  <a:tcPr/>
                </a:tc>
                <a:tc>
                  <a:txBody>
                    <a:bodyPr/>
                    <a:lstStyle/>
                    <a:p>
                      <a:pPr algn="ctr"/>
                      <a:r>
                        <a:rPr lang="en-IN" sz="2000" dirty="0"/>
                        <a:t>ESP32</a:t>
                      </a:r>
                    </a:p>
                  </a:txBody>
                  <a:tcPr/>
                </a:tc>
                <a:tc>
                  <a:txBody>
                    <a:bodyPr/>
                    <a:lstStyle/>
                    <a:p>
                      <a:pPr algn="ctr"/>
                      <a:r>
                        <a:rPr lang="en-IN" sz="2000" dirty="0"/>
                        <a:t>Arduino Due </a:t>
                      </a:r>
                    </a:p>
                  </a:txBody>
                  <a:tcPr/>
                </a:tc>
                <a:tc>
                  <a:txBody>
                    <a:bodyPr/>
                    <a:lstStyle/>
                    <a:p>
                      <a:pPr algn="ctr"/>
                      <a:r>
                        <a:rPr lang="en-IN" sz="2000" dirty="0"/>
                        <a:t>STM32</a:t>
                      </a:r>
                    </a:p>
                  </a:txBody>
                  <a:tcPr/>
                </a:tc>
                <a:extLst>
                  <a:ext uri="{0D108BD9-81ED-4DB2-BD59-A6C34878D82A}">
                    <a16:rowId xmlns:a16="http://schemas.microsoft.com/office/drawing/2014/main" val="2891777173"/>
                  </a:ext>
                </a:extLst>
              </a:tr>
              <a:tr h="518458">
                <a:tc>
                  <a:txBody>
                    <a:bodyPr/>
                    <a:lstStyle/>
                    <a:p>
                      <a:pPr algn="ctr"/>
                      <a:r>
                        <a:rPr lang="en-IN" sz="2000" b="0" dirty="0"/>
                        <a:t>By cost</a:t>
                      </a:r>
                    </a:p>
                  </a:txBody>
                  <a:tcPr/>
                </a:tc>
                <a:tc>
                  <a:txBody>
                    <a:bodyPr/>
                    <a:lstStyle/>
                    <a:p>
                      <a:pPr algn="ctr"/>
                      <a:r>
                        <a:rPr lang="en-IN" sz="2000" dirty="0"/>
                        <a:t>Cost effective </a:t>
                      </a:r>
                    </a:p>
                  </a:txBody>
                  <a:tcPr/>
                </a:tc>
                <a:tc>
                  <a:txBody>
                    <a:bodyPr/>
                    <a:lstStyle/>
                    <a:p>
                      <a:pPr algn="ctr"/>
                      <a:r>
                        <a:rPr lang="en-IN" sz="2000" dirty="0"/>
                        <a:t>Less costly then STM32</a:t>
                      </a:r>
                    </a:p>
                  </a:txBody>
                  <a:tcPr/>
                </a:tc>
                <a:tc>
                  <a:txBody>
                    <a:bodyPr/>
                    <a:lstStyle/>
                    <a:p>
                      <a:pPr algn="ctr"/>
                      <a:r>
                        <a:rPr lang="en-IN" sz="2000" dirty="0"/>
                        <a:t>Highest cost </a:t>
                      </a:r>
                    </a:p>
                  </a:txBody>
                  <a:tcPr/>
                </a:tc>
                <a:extLst>
                  <a:ext uri="{0D108BD9-81ED-4DB2-BD59-A6C34878D82A}">
                    <a16:rowId xmlns:a16="http://schemas.microsoft.com/office/drawing/2014/main" val="937313382"/>
                  </a:ext>
                </a:extLst>
              </a:tr>
              <a:tr h="1316084">
                <a:tc>
                  <a:txBody>
                    <a:bodyPr/>
                    <a:lstStyle/>
                    <a:p>
                      <a:pPr algn="ctr"/>
                      <a:r>
                        <a:rPr lang="en-IN" sz="2000" b="0" i="0" kern="1200" dirty="0">
                          <a:solidFill>
                            <a:schemeClr val="dk1"/>
                          </a:solidFill>
                          <a:effectLst/>
                          <a:latin typeface="+mn-lt"/>
                          <a:ea typeface="+mn-ea"/>
                          <a:cs typeface="+mn-cs"/>
                        </a:rPr>
                        <a:t>Power Consumption</a:t>
                      </a:r>
                      <a:endParaRPr lang="en-IN" sz="2000" b="0" dirty="0"/>
                    </a:p>
                  </a:txBody>
                  <a:tcPr/>
                </a:tc>
                <a:tc>
                  <a:txBody>
                    <a:bodyPr/>
                    <a:lstStyle/>
                    <a:p>
                      <a:pPr algn="ctr"/>
                      <a:r>
                        <a:rPr lang="en-IN" sz="2000" dirty="0"/>
                        <a:t>Higher power consumption </a:t>
                      </a:r>
                    </a:p>
                  </a:txBody>
                  <a:tcPr/>
                </a:tc>
                <a:tc>
                  <a:txBody>
                    <a:bodyPr/>
                    <a:lstStyle/>
                    <a:p>
                      <a:pPr algn="ctr"/>
                      <a:r>
                        <a:rPr lang="en-IN" sz="2000" dirty="0"/>
                        <a:t>More power consumption then STM32</a:t>
                      </a:r>
                    </a:p>
                  </a:txBody>
                  <a:tcPr/>
                </a:tc>
                <a:tc>
                  <a:txBody>
                    <a:bodyPr/>
                    <a:lstStyle/>
                    <a:p>
                      <a:pPr algn="ctr"/>
                      <a:r>
                        <a:rPr lang="en-IN" sz="2000" dirty="0"/>
                        <a:t>Lower power consumption</a:t>
                      </a:r>
                    </a:p>
                  </a:txBody>
                  <a:tcPr/>
                </a:tc>
                <a:extLst>
                  <a:ext uri="{0D108BD9-81ED-4DB2-BD59-A6C34878D82A}">
                    <a16:rowId xmlns:a16="http://schemas.microsoft.com/office/drawing/2014/main" val="4281084033"/>
                  </a:ext>
                </a:extLst>
              </a:tr>
              <a:tr h="1316084">
                <a:tc>
                  <a:txBody>
                    <a:bodyPr/>
                    <a:lstStyle/>
                    <a:p>
                      <a:pPr algn="ctr"/>
                      <a:r>
                        <a:rPr lang="en-IN" sz="2000" b="0" i="0" kern="1200" dirty="0">
                          <a:solidFill>
                            <a:schemeClr val="dk1"/>
                          </a:solidFill>
                          <a:effectLst/>
                          <a:latin typeface="+mn-lt"/>
                          <a:ea typeface="+mn-ea"/>
                          <a:cs typeface="+mn-cs"/>
                        </a:rPr>
                        <a:t>Wireless Connectivity</a:t>
                      </a:r>
                      <a:endParaRPr lang="en-IN" sz="2000" b="0" dirty="0"/>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IN" sz="2000" dirty="0"/>
                        <a:t>In built </a:t>
                      </a:r>
                      <a:r>
                        <a:rPr lang="en-IN" sz="2000" b="0" i="0" kern="1200" dirty="0">
                          <a:solidFill>
                            <a:schemeClr val="dk1"/>
                          </a:solidFill>
                          <a:effectLst/>
                          <a:latin typeface="+mn-lt"/>
                          <a:ea typeface="+mn-ea"/>
                          <a:cs typeface="+mn-cs"/>
                        </a:rPr>
                        <a:t>Wireless Connectivity</a:t>
                      </a:r>
                      <a:endParaRPr lang="en-IN" sz="2000" b="0" dirty="0"/>
                    </a:p>
                    <a:p>
                      <a:pPr algn="ctr"/>
                      <a:endParaRPr lang="en-IN" sz="2000" dirty="0"/>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IN" sz="2000" dirty="0"/>
                        <a:t>No </a:t>
                      </a:r>
                      <a:r>
                        <a:rPr lang="en-IN" sz="2000" b="0" i="0" kern="1200" dirty="0">
                          <a:solidFill>
                            <a:schemeClr val="dk1"/>
                          </a:solidFill>
                          <a:effectLst/>
                          <a:latin typeface="+mn-lt"/>
                          <a:ea typeface="+mn-ea"/>
                          <a:cs typeface="+mn-cs"/>
                        </a:rPr>
                        <a:t>Wireless Connectivity</a:t>
                      </a:r>
                      <a:endParaRPr lang="en-IN" sz="2000" b="0" dirty="0"/>
                    </a:p>
                    <a:p>
                      <a:pPr algn="ctr"/>
                      <a:endParaRPr lang="en-IN" sz="2000" dirty="0"/>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IN" sz="2000" dirty="0"/>
                        <a:t>No </a:t>
                      </a:r>
                      <a:r>
                        <a:rPr lang="en-IN" sz="2000" b="0" i="0" kern="1200" dirty="0">
                          <a:solidFill>
                            <a:schemeClr val="dk1"/>
                          </a:solidFill>
                          <a:effectLst/>
                          <a:latin typeface="+mn-lt"/>
                          <a:ea typeface="+mn-ea"/>
                          <a:cs typeface="+mn-cs"/>
                        </a:rPr>
                        <a:t>Wireless Connectivity</a:t>
                      </a:r>
                      <a:endParaRPr lang="en-IN" sz="2000" b="0" dirty="0"/>
                    </a:p>
                    <a:p>
                      <a:pPr algn="ctr"/>
                      <a:endParaRPr lang="en-IN" sz="2000" dirty="0"/>
                    </a:p>
                  </a:txBody>
                  <a:tcPr/>
                </a:tc>
                <a:extLst>
                  <a:ext uri="{0D108BD9-81ED-4DB2-BD59-A6C34878D82A}">
                    <a16:rowId xmlns:a16="http://schemas.microsoft.com/office/drawing/2014/main" val="2748135060"/>
                  </a:ext>
                </a:extLst>
              </a:tr>
              <a:tr h="917272">
                <a:tc>
                  <a:txBody>
                    <a:bodyPr/>
                    <a:lstStyle/>
                    <a:p>
                      <a:pPr algn="ctr"/>
                      <a:r>
                        <a:rPr lang="en-IN" sz="2000" b="0" i="0" kern="1200" dirty="0">
                          <a:solidFill>
                            <a:schemeClr val="dk1"/>
                          </a:solidFill>
                          <a:effectLst/>
                          <a:latin typeface="+mn-lt"/>
                          <a:ea typeface="+mn-ea"/>
                          <a:cs typeface="+mn-cs"/>
                        </a:rPr>
                        <a:t>Peripherals</a:t>
                      </a:r>
                      <a:endParaRPr lang="en-IN" sz="2000" b="0" dirty="0"/>
                    </a:p>
                  </a:txBody>
                  <a:tcPr/>
                </a:tc>
                <a:tc>
                  <a:txBody>
                    <a:bodyPr/>
                    <a:lstStyle/>
                    <a:p>
                      <a:pPr algn="ctr"/>
                      <a:r>
                        <a:rPr lang="en-IN" sz="2000" dirty="0"/>
                        <a:t>3 UART,1 SPI, 1 SPI</a:t>
                      </a:r>
                    </a:p>
                  </a:txBody>
                  <a:tcPr/>
                </a:tc>
                <a:tc>
                  <a:txBody>
                    <a:bodyPr/>
                    <a:lstStyle/>
                    <a:p>
                      <a:pPr algn="ctr"/>
                      <a:r>
                        <a:rPr lang="en-IN" sz="2000" dirty="0"/>
                        <a:t>4 UART, 2 I2C, 1 CAN</a:t>
                      </a:r>
                    </a:p>
                  </a:txBody>
                  <a:tcPr/>
                </a:tc>
                <a:tc>
                  <a:txBody>
                    <a:bodyPr/>
                    <a:lstStyle/>
                    <a:p>
                      <a:pPr algn="ctr"/>
                      <a:r>
                        <a:rPr lang="en-IN" sz="2000" dirty="0"/>
                        <a:t>4 UART, 3 I2C, 3 SPI, 2 CAN </a:t>
                      </a:r>
                    </a:p>
                  </a:txBody>
                  <a:tcPr/>
                </a:tc>
                <a:extLst>
                  <a:ext uri="{0D108BD9-81ED-4DB2-BD59-A6C34878D82A}">
                    <a16:rowId xmlns:a16="http://schemas.microsoft.com/office/drawing/2014/main" val="1963952878"/>
                  </a:ext>
                </a:extLst>
              </a:tr>
              <a:tr h="598221">
                <a:tc>
                  <a:txBody>
                    <a:bodyPr/>
                    <a:lstStyle/>
                    <a:p>
                      <a:pPr algn="ctr"/>
                      <a:r>
                        <a:rPr lang="en-IN" sz="2000" b="0" i="0" kern="1200" dirty="0">
                          <a:solidFill>
                            <a:schemeClr val="dk1"/>
                          </a:solidFill>
                          <a:effectLst/>
                          <a:latin typeface="+mn-lt"/>
                          <a:ea typeface="+mn-ea"/>
                          <a:cs typeface="+mn-cs"/>
                        </a:rPr>
                        <a:t>Community and Support</a:t>
                      </a:r>
                      <a:endParaRPr lang="en-IN" sz="2000" b="0" dirty="0"/>
                    </a:p>
                  </a:txBody>
                  <a:tcPr/>
                </a:tc>
                <a:tc>
                  <a:txBody>
                    <a:bodyPr/>
                    <a:lstStyle/>
                    <a:p>
                      <a:pPr algn="ctr"/>
                      <a:r>
                        <a:rPr lang="en-IN" sz="2000" b="0" dirty="0"/>
                        <a:t>Larger</a:t>
                      </a:r>
                    </a:p>
                  </a:txBody>
                  <a:tcPr/>
                </a:tc>
                <a:tc>
                  <a:txBody>
                    <a:bodyPr/>
                    <a:lstStyle/>
                    <a:p>
                      <a:pPr algn="ctr"/>
                      <a:r>
                        <a:rPr lang="en-IN" sz="2000" b="0" dirty="0"/>
                        <a:t>Medium </a:t>
                      </a:r>
                    </a:p>
                  </a:txBody>
                  <a:tcPr/>
                </a:tc>
                <a:tc>
                  <a:txBody>
                    <a:bodyPr/>
                    <a:lstStyle/>
                    <a:p>
                      <a:pPr algn="ctr"/>
                      <a:r>
                        <a:rPr lang="en-IN" sz="2000" b="0" dirty="0"/>
                        <a:t>Medium </a:t>
                      </a:r>
                    </a:p>
                  </a:txBody>
                  <a:tcPr/>
                </a:tc>
                <a:extLst>
                  <a:ext uri="{0D108BD9-81ED-4DB2-BD59-A6C34878D82A}">
                    <a16:rowId xmlns:a16="http://schemas.microsoft.com/office/drawing/2014/main" val="1629889458"/>
                  </a:ext>
                </a:extLst>
              </a:tr>
            </a:tbl>
          </a:graphicData>
        </a:graphic>
      </p:graphicFrame>
    </p:spTree>
    <p:extLst>
      <p:ext uri="{BB962C8B-B14F-4D97-AF65-F5344CB8AC3E}">
        <p14:creationId xmlns:p14="http://schemas.microsoft.com/office/powerpoint/2010/main" val="33359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1124</TotalTime>
  <Words>739</Words>
  <Application>Microsoft Office PowerPoint</Application>
  <PresentationFormat>Custom</PresentationFormat>
  <Paragraphs>122</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Open Sans</vt:lpstr>
      <vt:lpstr>Söhne</vt:lpstr>
      <vt:lpstr>Tech 16x9</vt:lpstr>
      <vt:lpstr>Internship</vt:lpstr>
      <vt:lpstr>Content </vt:lpstr>
      <vt:lpstr>Company profile</vt:lpstr>
      <vt:lpstr>Tools and technology</vt:lpstr>
      <vt:lpstr>ESP32</vt:lpstr>
      <vt:lpstr>Arduino due</vt:lpstr>
      <vt:lpstr>PowerPoint Presentation</vt:lpstr>
      <vt:lpstr>STM32</vt:lpstr>
      <vt:lpstr>ESP32 vs Arduino due vs STM32</vt:lpstr>
      <vt:lpstr>GPS Modules</vt:lpstr>
      <vt:lpstr>PowerPoint Presentation</vt:lpstr>
      <vt:lpstr>HX711 IC &amp; Loadcells</vt:lpstr>
      <vt:lpstr>PowerPoint Presentation</vt:lpstr>
      <vt:lpstr>   TFT SPI LCD Display(ILI9488) </vt:lpstr>
      <vt:lpstr>Telecom Modules </vt:lpstr>
      <vt:lpstr>Bluetooth Modules</vt:lpstr>
      <vt:lpstr>Wi-Fi Modules </vt:lpstr>
      <vt:lpstr>Cellular Modules  </vt:lpstr>
      <vt:lpstr>Zigbee Modules </vt:lpstr>
      <vt:lpstr>Presentations </vt:lpstr>
      <vt:lpstr>Digital communication protocol </vt:lpstr>
      <vt:lpstr>Difference between all the protocols </vt:lpstr>
      <vt:lpstr>PowerPoint Presentation</vt:lpstr>
      <vt:lpstr>Switching devices </vt:lpstr>
      <vt:lpstr>Switching devices comparison  </vt:lpstr>
      <vt:lpstr>PowerPoint Presentation</vt:lpstr>
      <vt:lpstr>SMPS</vt:lpstr>
      <vt:lpstr>PowerPoint Presentation</vt:lpstr>
      <vt:lpstr>Project work</vt:lpstr>
      <vt:lpstr>PowerPoint Presentation</vt:lpstr>
      <vt:lpstr>PowerPoint Presentation</vt:lpstr>
      <vt:lpstr>PowerPoint Presentation</vt:lpstr>
      <vt:lpstr>PowerPoint Presentation</vt:lpstr>
      <vt:lpstr>Appendix – Hongasandra-1 </vt:lpstr>
      <vt:lpstr>PowerPoint Presentation</vt:lpstr>
      <vt:lpstr>Appendix – Hongasandra-2</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dc:title>
  <dc:creator>PARMAR TIRTHKUMAR</dc:creator>
  <cp:lastModifiedBy>PARMAR TIRTHKUMAR</cp:lastModifiedBy>
  <cp:revision>12</cp:revision>
  <dcterms:created xsi:type="dcterms:W3CDTF">2024-03-02T09:41:30Z</dcterms:created>
  <dcterms:modified xsi:type="dcterms:W3CDTF">2024-04-25T07:36:02Z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